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2" r:id="rId3"/>
    <p:sldId id="257" r:id="rId4"/>
    <p:sldId id="258" r:id="rId5"/>
    <p:sldId id="259" r:id="rId6"/>
    <p:sldId id="260" r:id="rId7"/>
    <p:sldId id="261" r:id="rId8"/>
    <p:sldId id="262" r:id="rId9"/>
    <p:sldId id="264" r:id="rId10"/>
    <p:sldId id="265" r:id="rId11"/>
    <p:sldId id="266" r:id="rId12"/>
    <p:sldId id="276" r:id="rId13"/>
    <p:sldId id="267" r:id="rId14"/>
    <p:sldId id="268" r:id="rId15"/>
    <p:sldId id="269" r:id="rId16"/>
    <p:sldId id="270" r:id="rId17"/>
    <p:sldId id="271" r:id="rId18"/>
    <p:sldId id="272" r:id="rId19"/>
    <p:sldId id="273" r:id="rId20"/>
    <p:sldId id="274" r:id="rId21"/>
    <p:sldId id="275" r:id="rId22"/>
    <p:sldId id="277" r:id="rId23"/>
    <p:sldId id="278" r:id="rId24"/>
    <p:sldId id="279" r:id="rId25"/>
    <p:sldId id="280" r:id="rId26"/>
    <p:sldId id="284" r:id="rId27"/>
    <p:sldId id="285" r:id="rId28"/>
    <p:sldId id="286" r:id="rId29"/>
    <p:sldId id="287" r:id="rId30"/>
    <p:sldId id="288" r:id="rId31"/>
    <p:sldId id="289" r:id="rId32"/>
    <p:sldId id="263"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281" r:id="rId59"/>
    <p:sldId id="315" r:id="rId60"/>
    <p:sldId id="283"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456" r:id="rId74"/>
    <p:sldId id="457" r:id="rId75"/>
    <p:sldId id="458"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3" r:id="rId199"/>
    <p:sldId id="454" r:id="rId200"/>
    <p:sldId id="455" r:id="rId201"/>
    <p:sldId id="450" r:id="rId202"/>
    <p:sldId id="451" r:id="rId203"/>
    <p:sldId id="452" r:id="rId2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85" autoAdjust="0"/>
    <p:restoredTop sz="94660"/>
  </p:normalViewPr>
  <p:slideViewPr>
    <p:cSldViewPr snapToGrid="0">
      <p:cViewPr varScale="1">
        <p:scale>
          <a:sx n="69" d="100"/>
          <a:sy n="69" d="100"/>
        </p:scale>
        <p:origin x="720" y="6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theme" Target="theme/theme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D440-3357-4FA0-B17F-B1BACEA636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FB5EEF-A3B1-4E66-850C-ACA0DA094C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9D4C57E-F75C-4B9C-977E-C8A78EB46422}"/>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3CB532EF-474D-43F8-AD41-BA3EC7D751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BF1BF2F-8163-40A2-BB92-D2F949576D14}"/>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142238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0851-2CBE-444E-9B8D-5139852B378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D48E18-60EE-4526-ADFB-C6418951D47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CC8355E-8D4F-4875-8181-B412BEB60EF4}"/>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19C75964-5EF5-41C2-9A1F-B8D73ECBE8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B150E7E-04C4-4BCB-888B-6837DB7AC10D}"/>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276618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7D11E0-D485-40EC-B7A3-51553A7BBC1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D5640E7-3980-48A0-A2A3-6192E948A2B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CF7FEE9-7F03-4DBA-B608-B7AEC5F710D4}"/>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7580249B-C730-4280-B87A-457033192E4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2716C7F-73E9-48C3-BD15-5CBFBAD46918}"/>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910649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67C8-7A23-4B2C-9B7F-B109FA8F7C2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E1D61E4-0ED3-4F43-AD3B-363FF5448C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E493F51-D39D-4A1A-930C-1197DFB7CB86}"/>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ECDD2925-3C4D-44F5-8B69-03DC0F5AB98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4B48AB-92B4-428F-B54A-70E96B663126}"/>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47314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115AA-D759-468A-9AFA-2359EDFFE7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ADE914E-B94D-4062-9796-022256ED0E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0E8FDA5-8E4E-4623-A3B9-F56C756DF5AE}"/>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0DF07BF0-D06E-4544-B042-21C36861A3F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5BC6644-1E7D-40BD-AE6C-52E546FA565F}"/>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2938966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CDAE-E056-496E-8E7E-B254DB1B981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6F748CE-2A86-42A9-99B2-0FB6D78E526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239B763-9F84-4D27-92D3-50C2D59F035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7BF62DE7-4892-4B8E-B783-6C77E5F73D80}"/>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6" name="Footer Placeholder 5">
            <a:extLst>
              <a:ext uri="{FF2B5EF4-FFF2-40B4-BE49-F238E27FC236}">
                <a16:creationId xmlns:a16="http://schemas.microsoft.com/office/drawing/2014/main" id="{953B9B9A-E9D9-4974-8E7A-12E8255BCB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6D11653-673A-441B-95D9-E85F6E1B9DA3}"/>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1569886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BAA62-2664-4E72-BEE8-08711D8F873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33BDEA-EAA0-430B-AD33-23B85F3957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B4540D4-8812-43CB-928D-F9E178F7DEF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9C71E93-B4D9-40C5-AABA-C4C62D7CAA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B03E38A-81CE-41DC-9527-AEC8252434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3798839-91EA-4A71-A217-BAF8354C5999}"/>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8" name="Footer Placeholder 7">
            <a:extLst>
              <a:ext uri="{FF2B5EF4-FFF2-40B4-BE49-F238E27FC236}">
                <a16:creationId xmlns:a16="http://schemas.microsoft.com/office/drawing/2014/main" id="{BC5E1635-925C-4C4F-8A17-0DFE85BCAF8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2CCE9176-55F4-48BE-B417-349D5EA04B46}"/>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878886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5A5BF-8AEC-42AF-9F0B-934E7447393F}"/>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A715513-8D3F-4483-9A35-59B0C4E58417}"/>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4" name="Footer Placeholder 3">
            <a:extLst>
              <a:ext uri="{FF2B5EF4-FFF2-40B4-BE49-F238E27FC236}">
                <a16:creationId xmlns:a16="http://schemas.microsoft.com/office/drawing/2014/main" id="{8ADB9183-D8FE-4F1D-8562-70E38A5B7B2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6C60054-4E62-4773-9254-6E067CE4B46C}"/>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5283283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748F4-EDAF-4904-BA64-507F835F2334}"/>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3" name="Footer Placeholder 2">
            <a:extLst>
              <a:ext uri="{FF2B5EF4-FFF2-40B4-BE49-F238E27FC236}">
                <a16:creationId xmlns:a16="http://schemas.microsoft.com/office/drawing/2014/main" id="{7AC50D36-E1C7-438D-A0EA-E2457DD0F09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B0BD94F-2DAC-4D43-A9B5-E271C0CE8BF4}"/>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462009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E7D2D-2DB8-4466-9F5E-A3EAF22F3B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EA731EF-E682-4FD8-9BB4-E1EEB9A0CE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4B3E36B-DFAF-46D6-8A6F-57A931E7F1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3E88F3-86EA-4624-BAC1-542F809C96CD}"/>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6" name="Footer Placeholder 5">
            <a:extLst>
              <a:ext uri="{FF2B5EF4-FFF2-40B4-BE49-F238E27FC236}">
                <a16:creationId xmlns:a16="http://schemas.microsoft.com/office/drawing/2014/main" id="{807B10AF-F631-471D-AA3E-7B3C189A4B2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488F8A-B471-4803-83B7-EB6046D8ADAC}"/>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4264569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9495-F729-479C-8DEB-AC976FD258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4438E4-B613-4BAD-AFC4-2C706D2A9C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A854F8AB-82C1-4607-B9BE-8F15AC650A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8E1C37-F5E9-4D69-AD4F-0784A291757D}"/>
              </a:ext>
            </a:extLst>
          </p:cNvPr>
          <p:cNvSpPr>
            <a:spLocks noGrp="1"/>
          </p:cNvSpPr>
          <p:nvPr>
            <p:ph type="dt" sz="half" idx="10"/>
          </p:nvPr>
        </p:nvSpPr>
        <p:spPr/>
        <p:txBody>
          <a:bodyPr/>
          <a:lstStyle/>
          <a:p>
            <a:fld id="{5FCDF509-5501-4871-8D95-33FF59B396E9}" type="datetimeFigureOut">
              <a:rPr lang="en-IN" smtClean="0"/>
              <a:pPr/>
              <a:t>25-08-2024</a:t>
            </a:fld>
            <a:endParaRPr lang="en-IN"/>
          </a:p>
        </p:txBody>
      </p:sp>
      <p:sp>
        <p:nvSpPr>
          <p:cNvPr id="6" name="Footer Placeholder 5">
            <a:extLst>
              <a:ext uri="{FF2B5EF4-FFF2-40B4-BE49-F238E27FC236}">
                <a16:creationId xmlns:a16="http://schemas.microsoft.com/office/drawing/2014/main" id="{0FC5BF1C-06CA-4ED4-B798-7F528D33663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9B6B3B0-658F-4309-9454-BEE1F5665247}"/>
              </a:ext>
            </a:extLst>
          </p:cNvPr>
          <p:cNvSpPr>
            <a:spLocks noGrp="1"/>
          </p:cNvSpPr>
          <p:nvPr>
            <p:ph type="sldNum" sz="quarter" idx="12"/>
          </p:nvPr>
        </p:nvSpPr>
        <p:spPr/>
        <p:txBody>
          <a:bodyPr/>
          <a:lstStyle/>
          <a:p>
            <a:fld id="{E45092D2-50B4-4B2D-99B8-19CF9F2237B4}" type="slidenum">
              <a:rPr lang="en-IN" smtClean="0"/>
              <a:pPr/>
              <a:t>‹#›</a:t>
            </a:fld>
            <a:endParaRPr lang="en-IN"/>
          </a:p>
        </p:txBody>
      </p:sp>
    </p:spTree>
    <p:extLst>
      <p:ext uri="{BB962C8B-B14F-4D97-AF65-F5344CB8AC3E}">
        <p14:creationId xmlns:p14="http://schemas.microsoft.com/office/powerpoint/2010/main" val="34422098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FAADFD-3420-403C-A425-83D49B7E84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213768F-523B-4692-9B2A-C3E07DE049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4B82CEA-CAEB-4F3B-B334-B5DB8530D89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CDF509-5501-4871-8D95-33FF59B396E9}" type="datetimeFigureOut">
              <a:rPr lang="en-IN" smtClean="0"/>
              <a:pPr/>
              <a:t>25-08-2024</a:t>
            </a:fld>
            <a:endParaRPr lang="en-IN"/>
          </a:p>
        </p:txBody>
      </p:sp>
      <p:sp>
        <p:nvSpPr>
          <p:cNvPr id="5" name="Footer Placeholder 4">
            <a:extLst>
              <a:ext uri="{FF2B5EF4-FFF2-40B4-BE49-F238E27FC236}">
                <a16:creationId xmlns:a16="http://schemas.microsoft.com/office/drawing/2014/main" id="{67E39501-79DB-4B01-A226-8CFAC7DACB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E5930BE-509C-41B0-8B36-80E43C92AF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5092D2-50B4-4B2D-99B8-19CF9F2237B4}" type="slidenum">
              <a:rPr lang="en-IN" smtClean="0"/>
              <a:pPr/>
              <a:t>‹#›</a:t>
            </a:fld>
            <a:endParaRPr lang="en-IN"/>
          </a:p>
        </p:txBody>
      </p:sp>
    </p:spTree>
    <p:extLst>
      <p:ext uri="{BB962C8B-B14F-4D97-AF65-F5344CB8AC3E}">
        <p14:creationId xmlns:p14="http://schemas.microsoft.com/office/powerpoint/2010/main" val="28108609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16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6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 Id="rId4" Type="http://schemas.openxmlformats.org/officeDocument/2006/relationships/image" Target="../media/image174.png"/></Relationships>
</file>

<file path=ppt/slides/_rels/slide18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846E871-3A3D-4563-A877-5D82405EE855}"/>
              </a:ext>
            </a:extLst>
          </p:cNvPr>
          <p:cNvSpPr txBox="1"/>
          <p:nvPr/>
        </p:nvSpPr>
        <p:spPr>
          <a:xfrm>
            <a:off x="2280557" y="2209528"/>
            <a:ext cx="8153400" cy="1754326"/>
          </a:xfrm>
          <a:prstGeom prst="rect">
            <a:avLst/>
          </a:prstGeom>
          <a:solidFill>
            <a:srgbClr val="00B0F0"/>
          </a:solidFill>
          <a:ln>
            <a:solidFill>
              <a:schemeClr val="accent1"/>
            </a:solidFill>
          </a:ln>
        </p:spPr>
        <p:txBody>
          <a:bodyPr wrap="square" rtlCol="0">
            <a:spAutoFit/>
          </a:bodyPr>
          <a:lstStyle/>
          <a:p>
            <a:pPr algn="ctr"/>
            <a:r>
              <a:rPr lang="en-US" sz="5400" dirty="0">
                <a:latin typeface="Arial Black" panose="020B0A04020102020204" pitchFamily="34" charset="0"/>
              </a:rPr>
              <a:t>STRUCTURED QUERY LANGUAGE</a:t>
            </a:r>
            <a:endParaRPr lang="en-IN" sz="5400" dirty="0">
              <a:latin typeface="Arial Black" panose="020B0A04020102020204" pitchFamily="34" charset="0"/>
            </a:endParaRPr>
          </a:p>
        </p:txBody>
      </p:sp>
      <p:sp>
        <p:nvSpPr>
          <p:cNvPr id="11" name="TextBox 10">
            <a:extLst>
              <a:ext uri="{FF2B5EF4-FFF2-40B4-BE49-F238E27FC236}">
                <a16:creationId xmlns:a16="http://schemas.microsoft.com/office/drawing/2014/main" id="{1800E3A5-4503-46A5-8BBE-94BC6D5AC1E5}"/>
              </a:ext>
            </a:extLst>
          </p:cNvPr>
          <p:cNvSpPr txBox="1"/>
          <p:nvPr/>
        </p:nvSpPr>
        <p:spPr>
          <a:xfrm>
            <a:off x="9304033" y="4623564"/>
            <a:ext cx="1676947" cy="400110"/>
          </a:xfrm>
          <a:prstGeom prst="rect">
            <a:avLst/>
          </a:prstGeom>
          <a:noFill/>
        </p:spPr>
        <p:txBody>
          <a:bodyPr wrap="square" rtlCol="0">
            <a:spAutoFit/>
          </a:bodyPr>
          <a:lstStyle/>
          <a:p>
            <a:pPr algn="ctr"/>
            <a:r>
              <a:rPr lang="en-US" sz="2000" b="1" dirty="0"/>
              <a:t>- MAYURI .D</a:t>
            </a:r>
            <a:endParaRPr lang="en-IN" sz="2000" b="1" dirty="0"/>
          </a:p>
        </p:txBody>
      </p:sp>
    </p:spTree>
    <p:extLst>
      <p:ext uri="{BB962C8B-B14F-4D97-AF65-F5344CB8AC3E}">
        <p14:creationId xmlns:p14="http://schemas.microsoft.com/office/powerpoint/2010/main" val="389074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365118" y="318655"/>
            <a:ext cx="9988236" cy="707886"/>
          </a:xfrm>
          <a:prstGeom prst="rect">
            <a:avLst/>
          </a:prstGeom>
        </p:spPr>
        <p:txBody>
          <a:bodyPr wrap="square">
            <a:spAutoFit/>
          </a:bodyPr>
          <a:lstStyle/>
          <a:p>
            <a:r>
              <a:rPr lang="en-IN" sz="2000" dirty="0"/>
              <a:t>To download selected products on device, click on </a:t>
            </a:r>
            <a:r>
              <a:rPr lang="en-IN" sz="2000" b="1" dirty="0"/>
              <a:t>EXECUTE</a:t>
            </a:r>
            <a:r>
              <a:rPr lang="en-IN" sz="2000" dirty="0"/>
              <a:t>. </a:t>
            </a:r>
          </a:p>
          <a:p>
            <a:r>
              <a:rPr lang="en-US" sz="2000" dirty="0"/>
              <a:t>A</a:t>
            </a:r>
            <a:r>
              <a:rPr lang="en-IN" sz="2000" dirty="0" err="1"/>
              <a:t>fter</a:t>
            </a:r>
            <a:r>
              <a:rPr lang="en-IN" sz="2000" dirty="0"/>
              <a:t> getting the status as complete and green symbol, click on </a:t>
            </a:r>
            <a:r>
              <a:rPr lang="en-IN" sz="2000" b="1" dirty="0"/>
              <a:t>NEXT</a:t>
            </a:r>
          </a:p>
        </p:txBody>
      </p:sp>
      <p:pic>
        <p:nvPicPr>
          <p:cNvPr id="7" name="Picture 6">
            <a:extLst>
              <a:ext uri="{FF2B5EF4-FFF2-40B4-BE49-F238E27FC236}">
                <a16:creationId xmlns:a16="http://schemas.microsoft.com/office/drawing/2014/main" id="{814C2E0A-30B3-485E-803F-22C0D206828A}"/>
              </a:ext>
            </a:extLst>
          </p:cNvPr>
          <p:cNvPicPr>
            <a:picLocks noChangeAspect="1"/>
          </p:cNvPicPr>
          <p:nvPr/>
        </p:nvPicPr>
        <p:blipFill rotWithShape="1">
          <a:blip r:embed="rId2">
            <a:extLst>
              <a:ext uri="{28A0092B-C50C-407E-A947-70E740481C1C}">
                <a14:useLocalDpi xmlns:a14="http://schemas.microsoft.com/office/drawing/2010/main" val="0"/>
              </a:ext>
            </a:extLst>
          </a:blip>
          <a:srcRect l="21591" t="8869" r="21818" b="15372"/>
          <a:stretch/>
        </p:blipFill>
        <p:spPr>
          <a:xfrm>
            <a:off x="2428405" y="1169179"/>
            <a:ext cx="7335190" cy="5520895"/>
          </a:xfrm>
          <a:prstGeom prst="rect">
            <a:avLst/>
          </a:prstGeom>
          <a:ln>
            <a:solidFill>
              <a:srgbClr val="00B0F0"/>
            </a:solidFill>
          </a:ln>
        </p:spPr>
      </p:pic>
      <p:sp>
        <p:nvSpPr>
          <p:cNvPr id="8" name="Rectangle 7">
            <a:extLst>
              <a:ext uri="{FF2B5EF4-FFF2-40B4-BE49-F238E27FC236}">
                <a16:creationId xmlns:a16="http://schemas.microsoft.com/office/drawing/2014/main" id="{D528E6F6-C7E2-47CD-A0D5-F7B323F00AA7}"/>
              </a:ext>
            </a:extLst>
          </p:cNvPr>
          <p:cNvSpPr/>
          <p:nvPr/>
        </p:nvSpPr>
        <p:spPr>
          <a:xfrm>
            <a:off x="8007927" y="6285942"/>
            <a:ext cx="983673" cy="461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358276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400110"/>
          </a:xfrm>
          <a:prstGeom prst="rect">
            <a:avLst/>
          </a:prstGeom>
        </p:spPr>
        <p:txBody>
          <a:bodyPr wrap="square">
            <a:spAutoFit/>
          </a:bodyPr>
          <a:lstStyle/>
          <a:p>
            <a:r>
              <a:rPr lang="en-US" sz="2000" b="1" dirty="0"/>
              <a:t>STEP 3</a:t>
            </a:r>
            <a:r>
              <a:rPr lang="en-US" sz="2000" dirty="0"/>
              <a:t>– Combining STEP 1 and STEP2 as a subquery to create dynamic query</a:t>
            </a:r>
          </a:p>
        </p:txBody>
      </p:sp>
      <p:pic>
        <p:nvPicPr>
          <p:cNvPr id="3" name="Picture 2">
            <a:extLst>
              <a:ext uri="{FF2B5EF4-FFF2-40B4-BE49-F238E27FC236}">
                <a16:creationId xmlns:a16="http://schemas.microsoft.com/office/drawing/2014/main" id="{C5BDDB94-C84A-4CD2-9E9E-8A7124749EC6}"/>
              </a:ext>
            </a:extLst>
          </p:cNvPr>
          <p:cNvPicPr>
            <a:picLocks noChangeAspect="1"/>
          </p:cNvPicPr>
          <p:nvPr/>
        </p:nvPicPr>
        <p:blipFill rotWithShape="1">
          <a:blip r:embed="rId2"/>
          <a:srcRect l="14659" t="37165" r="41478" b="33528"/>
          <a:stretch/>
        </p:blipFill>
        <p:spPr>
          <a:xfrm>
            <a:off x="1752352" y="1490776"/>
            <a:ext cx="8991600" cy="3377681"/>
          </a:xfrm>
          <a:prstGeom prst="rect">
            <a:avLst/>
          </a:prstGeom>
          <a:ln>
            <a:solidFill>
              <a:srgbClr val="00B0F0"/>
            </a:solidFill>
          </a:ln>
        </p:spPr>
      </p:pic>
      <p:sp>
        <p:nvSpPr>
          <p:cNvPr id="4" name="TextBox 3">
            <a:extLst>
              <a:ext uri="{FF2B5EF4-FFF2-40B4-BE49-F238E27FC236}">
                <a16:creationId xmlns:a16="http://schemas.microsoft.com/office/drawing/2014/main" id="{A53C50B1-03E8-4536-B342-24AC5C0FAF10}"/>
              </a:ext>
            </a:extLst>
          </p:cNvPr>
          <p:cNvSpPr txBox="1"/>
          <p:nvPr/>
        </p:nvSpPr>
        <p:spPr>
          <a:xfrm>
            <a:off x="2687781" y="5367224"/>
            <a:ext cx="6525492" cy="923330"/>
          </a:xfrm>
          <a:prstGeom prst="rect">
            <a:avLst/>
          </a:prstGeom>
          <a:noFill/>
          <a:ln>
            <a:solidFill>
              <a:schemeClr val="tx1"/>
            </a:solidFill>
          </a:ln>
        </p:spPr>
        <p:txBody>
          <a:bodyPr wrap="square" rtlCol="0">
            <a:spAutoFit/>
          </a:bodyPr>
          <a:lstStyle/>
          <a:p>
            <a:r>
              <a:rPr lang="en-US" dirty="0"/>
              <a:t>In STEP2, </a:t>
            </a:r>
            <a:r>
              <a:rPr lang="en-US" dirty="0" err="1"/>
              <a:t>AccountID</a:t>
            </a:r>
            <a:r>
              <a:rPr lang="en-US" dirty="0"/>
              <a:t> are given manually while in STEP3 </a:t>
            </a:r>
            <a:r>
              <a:rPr lang="en-US" dirty="0" err="1"/>
              <a:t>AccountID</a:t>
            </a:r>
            <a:r>
              <a:rPr lang="en-US" dirty="0"/>
              <a:t> are given dynamically. </a:t>
            </a:r>
          </a:p>
          <a:p>
            <a:r>
              <a:rPr lang="en-US" dirty="0"/>
              <a:t>Both steps has same output.</a:t>
            </a:r>
            <a:endParaRPr lang="en-IN" dirty="0"/>
          </a:p>
        </p:txBody>
      </p:sp>
    </p:spTree>
    <p:extLst>
      <p:ext uri="{BB962C8B-B14F-4D97-AF65-F5344CB8AC3E}">
        <p14:creationId xmlns:p14="http://schemas.microsoft.com/office/powerpoint/2010/main" val="35429799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DERIVED TABLE</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10</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779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1698319"/>
            <a:ext cx="10151299" cy="2554545"/>
          </a:xfrm>
          <a:prstGeom prst="rect">
            <a:avLst/>
          </a:prstGeom>
        </p:spPr>
        <p:txBody>
          <a:bodyPr wrap="square">
            <a:spAutoFit/>
          </a:bodyPr>
          <a:lstStyle/>
          <a:p>
            <a:r>
              <a:rPr lang="en-US" sz="2000" dirty="0"/>
              <a:t>Derived table concept is similar to </a:t>
            </a:r>
            <a:r>
              <a:rPr lang="en-US" sz="2000" dirty="0" err="1"/>
              <a:t>subquery</a:t>
            </a:r>
            <a:r>
              <a:rPr lang="en-US" sz="2000" dirty="0"/>
              <a:t>.</a:t>
            </a:r>
          </a:p>
          <a:p>
            <a:endParaRPr lang="en-US" sz="2000" dirty="0"/>
          </a:p>
          <a:p>
            <a:r>
              <a:rPr lang="en-US" sz="2000" dirty="0"/>
              <a:t>Derived table is used in </a:t>
            </a:r>
            <a:r>
              <a:rPr lang="en-US" sz="2000" b="1" dirty="0"/>
              <a:t>SELECT</a:t>
            </a:r>
            <a:r>
              <a:rPr lang="en-US" sz="2000" dirty="0"/>
              <a:t> and </a:t>
            </a:r>
            <a:r>
              <a:rPr lang="en-US" sz="2000" b="1" dirty="0"/>
              <a:t>FROM</a:t>
            </a:r>
            <a:r>
              <a:rPr lang="en-US" sz="2000" dirty="0"/>
              <a:t> class.</a:t>
            </a:r>
          </a:p>
          <a:p>
            <a:endParaRPr lang="en-US" sz="2000" dirty="0"/>
          </a:p>
          <a:p>
            <a:r>
              <a:rPr lang="en-US" sz="2000" dirty="0"/>
              <a:t>In where and having clause (subquery), LIMIT,IN,ALL,ANY are not supported, so for this Derived table is used.</a:t>
            </a:r>
          </a:p>
          <a:p>
            <a:endParaRPr lang="en-US" sz="2000" dirty="0"/>
          </a:p>
          <a:p>
            <a:r>
              <a:rPr lang="en-US" sz="2000" dirty="0"/>
              <a:t>Output of </a:t>
            </a:r>
            <a:r>
              <a:rPr lang="en-US" sz="2000" dirty="0" err="1"/>
              <a:t>Innerquery</a:t>
            </a:r>
            <a:r>
              <a:rPr lang="en-US" sz="2000" dirty="0"/>
              <a:t> is saved as </a:t>
            </a:r>
            <a:r>
              <a:rPr lang="en-US" sz="2000" dirty="0" err="1"/>
              <a:t>Temparory</a:t>
            </a:r>
            <a:r>
              <a:rPr lang="en-US" sz="2000" dirty="0"/>
              <a:t> table which is then executed from outer query.</a:t>
            </a:r>
          </a:p>
        </p:txBody>
      </p:sp>
    </p:spTree>
    <p:extLst>
      <p:ext uri="{BB962C8B-B14F-4D97-AF65-F5344CB8AC3E}">
        <p14:creationId xmlns:p14="http://schemas.microsoft.com/office/powerpoint/2010/main" val="11057927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1015663"/>
          </a:xfrm>
          <a:prstGeom prst="rect">
            <a:avLst/>
          </a:prstGeom>
          <a:noFill/>
        </p:spPr>
        <p:txBody>
          <a:bodyPr wrap="square" rtlCol="0">
            <a:spAutoFit/>
          </a:bodyPr>
          <a:lstStyle/>
          <a:p>
            <a:r>
              <a:rPr lang="en-US" sz="2000" b="1" dirty="0"/>
              <a:t>Que- Write a query to find 5</a:t>
            </a:r>
            <a:r>
              <a:rPr lang="en-US" sz="2000" b="1" baseline="30000" dirty="0"/>
              <a:t>th</a:t>
            </a:r>
            <a:r>
              <a:rPr lang="en-US" sz="2000" b="1" dirty="0"/>
              <a:t>  highest balance</a:t>
            </a:r>
          </a:p>
          <a:p>
            <a:endParaRPr lang="en-US" sz="2000" dirty="0"/>
          </a:p>
          <a:p>
            <a:r>
              <a:rPr lang="en-US" sz="2000" b="1" dirty="0"/>
              <a:t>STEP 1</a:t>
            </a:r>
            <a:r>
              <a:rPr lang="en-US" sz="2000" dirty="0"/>
              <a:t>– finding top 5 balances</a:t>
            </a:r>
          </a:p>
        </p:txBody>
      </p:sp>
      <p:pic>
        <p:nvPicPr>
          <p:cNvPr id="2" name="Picture 1">
            <a:extLst>
              <a:ext uri="{FF2B5EF4-FFF2-40B4-BE49-F238E27FC236}">
                <a16:creationId xmlns:a16="http://schemas.microsoft.com/office/drawing/2014/main" id="{B5EB4A8D-F10D-4A46-BE6E-BD93FD1F651A}"/>
              </a:ext>
            </a:extLst>
          </p:cNvPr>
          <p:cNvPicPr>
            <a:picLocks noChangeAspect="1"/>
          </p:cNvPicPr>
          <p:nvPr/>
        </p:nvPicPr>
        <p:blipFill rotWithShape="1">
          <a:blip r:embed="rId2"/>
          <a:srcRect l="14773" t="19986" r="51818" b="45048"/>
          <a:stretch/>
        </p:blipFill>
        <p:spPr>
          <a:xfrm>
            <a:off x="2590800" y="1714499"/>
            <a:ext cx="7578436" cy="4459430"/>
          </a:xfrm>
          <a:prstGeom prst="rect">
            <a:avLst/>
          </a:prstGeom>
          <a:ln>
            <a:solidFill>
              <a:srgbClr val="00B0F0"/>
            </a:solidFill>
          </a:ln>
        </p:spPr>
      </p:pic>
      <p:sp>
        <p:nvSpPr>
          <p:cNvPr id="4" name="TextBox 3">
            <a:extLst>
              <a:ext uri="{FF2B5EF4-FFF2-40B4-BE49-F238E27FC236}">
                <a16:creationId xmlns:a16="http://schemas.microsoft.com/office/drawing/2014/main" id="{F597A3A2-B91C-449B-83A0-0076072821E0}"/>
              </a:ext>
            </a:extLst>
          </p:cNvPr>
          <p:cNvSpPr txBox="1"/>
          <p:nvPr/>
        </p:nvSpPr>
        <p:spPr>
          <a:xfrm>
            <a:off x="1239386" y="4572000"/>
            <a:ext cx="819152" cy="1477328"/>
          </a:xfrm>
          <a:prstGeom prst="rect">
            <a:avLst/>
          </a:prstGeom>
          <a:noFill/>
        </p:spPr>
        <p:txBody>
          <a:bodyPr wrap="square" rtlCol="0">
            <a:spAutoFit/>
          </a:bodyPr>
          <a:lstStyle/>
          <a:p>
            <a:r>
              <a:rPr lang="en-US" dirty="0"/>
              <a:t>1</a:t>
            </a:r>
            <a:r>
              <a:rPr lang="en-US" baseline="30000" dirty="0"/>
              <a:t>st</a:t>
            </a:r>
            <a:endParaRPr lang="en-US" dirty="0"/>
          </a:p>
          <a:p>
            <a:r>
              <a:rPr lang="en-US" dirty="0"/>
              <a:t>2</a:t>
            </a:r>
            <a:r>
              <a:rPr lang="en-US" baseline="30000" dirty="0"/>
              <a:t>nd</a:t>
            </a:r>
            <a:endParaRPr lang="en-US" dirty="0"/>
          </a:p>
          <a:p>
            <a:r>
              <a:rPr lang="en-US" dirty="0"/>
              <a:t>3</a:t>
            </a:r>
            <a:r>
              <a:rPr lang="en-US" baseline="30000" dirty="0"/>
              <a:t>rd</a:t>
            </a:r>
            <a:endParaRPr lang="en-US" dirty="0"/>
          </a:p>
          <a:p>
            <a:r>
              <a:rPr lang="en-US" dirty="0"/>
              <a:t>4</a:t>
            </a:r>
            <a:r>
              <a:rPr lang="en-US" baseline="30000" dirty="0"/>
              <a:t>th</a:t>
            </a:r>
            <a:endParaRPr lang="en-US" dirty="0"/>
          </a:p>
          <a:p>
            <a:r>
              <a:rPr lang="en-US" dirty="0"/>
              <a:t>5</a:t>
            </a:r>
            <a:r>
              <a:rPr lang="en-US" baseline="30000" dirty="0"/>
              <a:t>th</a:t>
            </a:r>
            <a:endParaRPr lang="en-US" dirty="0"/>
          </a:p>
        </p:txBody>
      </p:sp>
      <p:cxnSp>
        <p:nvCxnSpPr>
          <p:cNvPr id="6" name="Straight Arrow Connector 5">
            <a:extLst>
              <a:ext uri="{FF2B5EF4-FFF2-40B4-BE49-F238E27FC236}">
                <a16:creationId xmlns:a16="http://schemas.microsoft.com/office/drawing/2014/main" id="{D480A836-2001-4947-B592-BD39E824511B}"/>
              </a:ext>
            </a:extLst>
          </p:cNvPr>
          <p:cNvCxnSpPr/>
          <p:nvPr/>
        </p:nvCxnSpPr>
        <p:spPr>
          <a:xfrm>
            <a:off x="1704109" y="4752109"/>
            <a:ext cx="1219200" cy="96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C134ABA-A99B-4976-8A37-D1374BFEF78F}"/>
              </a:ext>
            </a:extLst>
          </p:cNvPr>
          <p:cNvCxnSpPr>
            <a:cxnSpLocks/>
          </p:cNvCxnSpPr>
          <p:nvPr/>
        </p:nvCxnSpPr>
        <p:spPr>
          <a:xfrm>
            <a:off x="1745673" y="5021623"/>
            <a:ext cx="1219200" cy="6330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78E9312-CC0D-4875-B4F6-366925D7881B}"/>
              </a:ext>
            </a:extLst>
          </p:cNvPr>
          <p:cNvCxnSpPr>
            <a:cxnSpLocks/>
          </p:cNvCxnSpPr>
          <p:nvPr/>
        </p:nvCxnSpPr>
        <p:spPr>
          <a:xfrm>
            <a:off x="1745673" y="5277439"/>
            <a:ext cx="1188596" cy="7956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DE01AD4-0E79-48AD-A71E-92160E77A580}"/>
              </a:ext>
            </a:extLst>
          </p:cNvPr>
          <p:cNvCxnSpPr/>
          <p:nvPr/>
        </p:nvCxnSpPr>
        <p:spPr>
          <a:xfrm>
            <a:off x="1745673" y="5564822"/>
            <a:ext cx="1219200" cy="9698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6A32715-D09F-459F-9B87-8D0EBAAC89DB}"/>
              </a:ext>
            </a:extLst>
          </p:cNvPr>
          <p:cNvCxnSpPr>
            <a:cxnSpLocks/>
          </p:cNvCxnSpPr>
          <p:nvPr/>
        </p:nvCxnSpPr>
        <p:spPr>
          <a:xfrm>
            <a:off x="1745673" y="5805055"/>
            <a:ext cx="1177636" cy="11305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0394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400110"/>
          </a:xfrm>
          <a:prstGeom prst="rect">
            <a:avLst/>
          </a:prstGeom>
          <a:noFill/>
        </p:spPr>
        <p:txBody>
          <a:bodyPr wrap="square" rtlCol="0">
            <a:spAutoFit/>
          </a:bodyPr>
          <a:lstStyle/>
          <a:p>
            <a:r>
              <a:rPr lang="en-US" sz="2000" b="1" dirty="0"/>
              <a:t>STEP 2</a:t>
            </a:r>
            <a:r>
              <a:rPr lang="en-US" sz="2000" dirty="0"/>
              <a:t>– find top 5</a:t>
            </a:r>
            <a:r>
              <a:rPr lang="en-US" sz="2000" baseline="30000" dirty="0"/>
              <a:t>th</a:t>
            </a:r>
            <a:r>
              <a:rPr lang="en-US" sz="2000" dirty="0"/>
              <a:t> balance - subquery</a:t>
            </a:r>
          </a:p>
        </p:txBody>
      </p:sp>
      <p:pic>
        <p:nvPicPr>
          <p:cNvPr id="2" name="Picture 1">
            <a:extLst>
              <a:ext uri="{FF2B5EF4-FFF2-40B4-BE49-F238E27FC236}">
                <a16:creationId xmlns:a16="http://schemas.microsoft.com/office/drawing/2014/main" id="{A947A67E-FB13-4CD4-8747-0C7BAF82894D}"/>
              </a:ext>
            </a:extLst>
          </p:cNvPr>
          <p:cNvPicPr>
            <a:picLocks noChangeAspect="1"/>
          </p:cNvPicPr>
          <p:nvPr/>
        </p:nvPicPr>
        <p:blipFill rotWithShape="1">
          <a:blip r:embed="rId2"/>
          <a:srcRect l="14887" t="36357" r="35569" b="27868"/>
          <a:stretch/>
        </p:blipFill>
        <p:spPr>
          <a:xfrm>
            <a:off x="1856508" y="1136073"/>
            <a:ext cx="9282547" cy="3768380"/>
          </a:xfrm>
          <a:prstGeom prst="rect">
            <a:avLst/>
          </a:prstGeom>
          <a:ln>
            <a:solidFill>
              <a:srgbClr val="00B0F0"/>
            </a:solidFill>
          </a:ln>
        </p:spPr>
      </p:pic>
      <p:cxnSp>
        <p:nvCxnSpPr>
          <p:cNvPr id="5" name="Straight Connector 4">
            <a:extLst>
              <a:ext uri="{FF2B5EF4-FFF2-40B4-BE49-F238E27FC236}">
                <a16:creationId xmlns:a16="http://schemas.microsoft.com/office/drawing/2014/main" id="{84FD9350-31FB-4264-A59D-4703072C0F2B}"/>
              </a:ext>
            </a:extLst>
          </p:cNvPr>
          <p:cNvCxnSpPr/>
          <p:nvPr/>
        </p:nvCxnSpPr>
        <p:spPr>
          <a:xfrm>
            <a:off x="7301345" y="4682836"/>
            <a:ext cx="37130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4BB09BC-6284-4709-88D2-CBBB56A57577}"/>
              </a:ext>
            </a:extLst>
          </p:cNvPr>
          <p:cNvSpPr txBox="1"/>
          <p:nvPr/>
        </p:nvSpPr>
        <p:spPr>
          <a:xfrm>
            <a:off x="2189018" y="5278582"/>
            <a:ext cx="7162800" cy="923330"/>
          </a:xfrm>
          <a:prstGeom prst="rect">
            <a:avLst/>
          </a:prstGeom>
          <a:noFill/>
          <a:ln>
            <a:solidFill>
              <a:schemeClr val="tx1"/>
            </a:solidFill>
          </a:ln>
        </p:spPr>
        <p:txBody>
          <a:bodyPr wrap="square" rtlCol="0">
            <a:spAutoFit/>
          </a:bodyPr>
          <a:lstStyle/>
          <a:p>
            <a:r>
              <a:rPr lang="en-US" dirty="0"/>
              <a:t>Here, subquery concept is used.</a:t>
            </a:r>
          </a:p>
          <a:p>
            <a:r>
              <a:rPr lang="en-US" dirty="0"/>
              <a:t>This query gives error as It doesn’t support LIMIT, IN in WHERE clause.</a:t>
            </a:r>
          </a:p>
          <a:p>
            <a:r>
              <a:rPr lang="en-US" dirty="0"/>
              <a:t>So you can use Derived table concept.(step 3)</a:t>
            </a:r>
            <a:endParaRPr lang="en-IN" dirty="0"/>
          </a:p>
        </p:txBody>
      </p:sp>
    </p:spTree>
    <p:extLst>
      <p:ext uri="{BB962C8B-B14F-4D97-AF65-F5344CB8AC3E}">
        <p14:creationId xmlns:p14="http://schemas.microsoft.com/office/powerpoint/2010/main" val="3468596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400110"/>
          </a:xfrm>
          <a:prstGeom prst="rect">
            <a:avLst/>
          </a:prstGeom>
          <a:noFill/>
        </p:spPr>
        <p:txBody>
          <a:bodyPr wrap="square" rtlCol="0">
            <a:spAutoFit/>
          </a:bodyPr>
          <a:lstStyle/>
          <a:p>
            <a:r>
              <a:rPr lang="en-US" sz="2000" b="1" dirty="0"/>
              <a:t>STEP 3</a:t>
            </a:r>
            <a:r>
              <a:rPr lang="en-US" sz="2000" dirty="0"/>
              <a:t>– finding top 5</a:t>
            </a:r>
            <a:r>
              <a:rPr lang="en-US" sz="2000" baseline="30000" dirty="0"/>
              <a:t>th</a:t>
            </a:r>
            <a:r>
              <a:rPr lang="en-US" sz="2000" dirty="0"/>
              <a:t>  balance- derived table</a:t>
            </a:r>
          </a:p>
        </p:txBody>
      </p:sp>
      <p:pic>
        <p:nvPicPr>
          <p:cNvPr id="4" name="Picture 3">
            <a:extLst>
              <a:ext uri="{FF2B5EF4-FFF2-40B4-BE49-F238E27FC236}">
                <a16:creationId xmlns:a16="http://schemas.microsoft.com/office/drawing/2014/main" id="{24B732D2-3C2F-4E0C-A519-1FE3F21C3497}"/>
              </a:ext>
            </a:extLst>
          </p:cNvPr>
          <p:cNvPicPr>
            <a:picLocks noChangeAspect="1"/>
          </p:cNvPicPr>
          <p:nvPr/>
        </p:nvPicPr>
        <p:blipFill rotWithShape="1">
          <a:blip r:embed="rId2"/>
          <a:srcRect l="14773" t="43634" r="49090" b="25846"/>
          <a:stretch/>
        </p:blipFill>
        <p:spPr>
          <a:xfrm>
            <a:off x="2216727" y="1029270"/>
            <a:ext cx="7758545" cy="3684086"/>
          </a:xfrm>
          <a:prstGeom prst="rect">
            <a:avLst/>
          </a:prstGeom>
          <a:ln>
            <a:solidFill>
              <a:srgbClr val="00B0F0"/>
            </a:solidFill>
          </a:ln>
        </p:spPr>
      </p:pic>
      <p:sp>
        <p:nvSpPr>
          <p:cNvPr id="5" name="TextBox 4">
            <a:extLst>
              <a:ext uri="{FF2B5EF4-FFF2-40B4-BE49-F238E27FC236}">
                <a16:creationId xmlns:a16="http://schemas.microsoft.com/office/drawing/2014/main" id="{1B7465B1-CEDA-46F4-B4FB-C47C86E2195E}"/>
              </a:ext>
            </a:extLst>
          </p:cNvPr>
          <p:cNvSpPr txBox="1"/>
          <p:nvPr/>
        </p:nvSpPr>
        <p:spPr>
          <a:xfrm>
            <a:off x="2216727" y="5093906"/>
            <a:ext cx="7606146" cy="923330"/>
          </a:xfrm>
          <a:prstGeom prst="rect">
            <a:avLst/>
          </a:prstGeom>
          <a:noFill/>
          <a:ln>
            <a:solidFill>
              <a:schemeClr val="tx1"/>
            </a:solidFill>
          </a:ln>
        </p:spPr>
        <p:txBody>
          <a:bodyPr wrap="square" rtlCol="0">
            <a:spAutoFit/>
          </a:bodyPr>
          <a:lstStyle/>
          <a:p>
            <a:r>
              <a:rPr lang="en-US" dirty="0"/>
              <a:t>Here, inner query is executed within FROM class which supports LIMIT.</a:t>
            </a:r>
          </a:p>
          <a:p>
            <a:r>
              <a:rPr lang="en-US" dirty="0" err="1"/>
              <a:t>Topbalance</a:t>
            </a:r>
            <a:r>
              <a:rPr lang="en-US" dirty="0"/>
              <a:t> is called </a:t>
            </a:r>
            <a:r>
              <a:rPr lang="en-US" dirty="0" err="1"/>
              <a:t>Temparory</a:t>
            </a:r>
            <a:r>
              <a:rPr lang="en-US" dirty="0"/>
              <a:t> table.</a:t>
            </a:r>
          </a:p>
          <a:p>
            <a:r>
              <a:rPr lang="en-US" dirty="0"/>
              <a:t>Inner query is saved as </a:t>
            </a:r>
            <a:r>
              <a:rPr lang="en-US" dirty="0" err="1"/>
              <a:t>temparory</a:t>
            </a:r>
            <a:r>
              <a:rPr lang="en-US" dirty="0"/>
              <a:t> table which gets executed from outer query </a:t>
            </a:r>
            <a:endParaRPr lang="en-IN" dirty="0"/>
          </a:p>
        </p:txBody>
      </p:sp>
    </p:spTree>
    <p:extLst>
      <p:ext uri="{BB962C8B-B14F-4D97-AF65-F5344CB8AC3E}">
        <p14:creationId xmlns:p14="http://schemas.microsoft.com/office/powerpoint/2010/main" val="2992622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526275" y="629160"/>
            <a:ext cx="10115265" cy="707886"/>
          </a:xfrm>
          <a:prstGeom prst="rect">
            <a:avLst/>
          </a:prstGeom>
          <a:noFill/>
        </p:spPr>
        <p:txBody>
          <a:bodyPr wrap="square" rtlCol="0">
            <a:spAutoFit/>
          </a:bodyPr>
          <a:lstStyle/>
          <a:p>
            <a:r>
              <a:rPr lang="en-US" sz="2000" b="1" dirty="0"/>
              <a:t>Que- Write a query to find 2</a:t>
            </a:r>
            <a:r>
              <a:rPr lang="en-US" sz="2000" b="1" baseline="30000" dirty="0"/>
              <a:t>nd</a:t>
            </a:r>
            <a:r>
              <a:rPr lang="en-US" sz="2000" b="1" dirty="0"/>
              <a:t>  highest balance</a:t>
            </a:r>
          </a:p>
          <a:p>
            <a:endParaRPr lang="en-US" sz="2000" dirty="0"/>
          </a:p>
        </p:txBody>
      </p:sp>
      <p:pic>
        <p:nvPicPr>
          <p:cNvPr id="2" name="Picture 1">
            <a:extLst>
              <a:ext uri="{FF2B5EF4-FFF2-40B4-BE49-F238E27FC236}">
                <a16:creationId xmlns:a16="http://schemas.microsoft.com/office/drawing/2014/main" id="{71CA2596-FB56-437B-8F1C-388F0C19DD89}"/>
              </a:ext>
            </a:extLst>
          </p:cNvPr>
          <p:cNvPicPr>
            <a:picLocks noChangeAspect="1"/>
          </p:cNvPicPr>
          <p:nvPr/>
        </p:nvPicPr>
        <p:blipFill rotWithShape="1">
          <a:blip r:embed="rId2"/>
          <a:srcRect l="15682" t="53057" r="48864" b="21873"/>
          <a:stretch/>
        </p:blipFill>
        <p:spPr>
          <a:xfrm>
            <a:off x="2195945" y="1551394"/>
            <a:ext cx="7800109" cy="3100930"/>
          </a:xfrm>
          <a:prstGeom prst="rect">
            <a:avLst/>
          </a:prstGeom>
          <a:ln>
            <a:solidFill>
              <a:srgbClr val="00B0F0"/>
            </a:solidFill>
          </a:ln>
        </p:spPr>
      </p:pic>
    </p:spTree>
    <p:extLst>
      <p:ext uri="{BB962C8B-B14F-4D97-AF65-F5344CB8AC3E}">
        <p14:creationId xmlns:p14="http://schemas.microsoft.com/office/powerpoint/2010/main" val="200598562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VIEWS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11</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8866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75954" y="171729"/>
            <a:ext cx="9949542" cy="6247864"/>
          </a:xfrm>
          <a:prstGeom prst="rect">
            <a:avLst/>
          </a:prstGeom>
          <a:noFill/>
        </p:spPr>
        <p:txBody>
          <a:bodyPr wrap="square" rtlCol="0">
            <a:spAutoFit/>
          </a:bodyPr>
          <a:lstStyle/>
          <a:p>
            <a:r>
              <a:rPr lang="en-US" sz="2000" dirty="0"/>
              <a:t>When you need to use same one query everyday, SQL provides the database to store these queries separately. It is called </a:t>
            </a:r>
            <a:r>
              <a:rPr lang="en-US" sz="2000" b="1" dirty="0"/>
              <a:t>query storing</a:t>
            </a:r>
            <a:r>
              <a:rPr lang="en-US" sz="2000" dirty="0"/>
              <a:t>.</a:t>
            </a:r>
          </a:p>
          <a:p>
            <a:r>
              <a:rPr lang="en-US" sz="2000" dirty="0"/>
              <a:t>One of the query storing  is </a:t>
            </a:r>
            <a:r>
              <a:rPr lang="en-US" sz="2000" b="1" dirty="0"/>
              <a:t>VIEWS </a:t>
            </a:r>
          </a:p>
          <a:p>
            <a:endParaRPr lang="en-US" sz="2000" b="1" dirty="0"/>
          </a:p>
          <a:p>
            <a:r>
              <a:rPr lang="en-US" sz="2000" b="1" dirty="0"/>
              <a:t>VIEW </a:t>
            </a:r>
            <a:r>
              <a:rPr lang="en-US" sz="2000" dirty="0"/>
              <a:t>is a database object used to store single select query.</a:t>
            </a:r>
          </a:p>
          <a:p>
            <a:endParaRPr lang="en-US" sz="2000" b="1" dirty="0"/>
          </a:p>
          <a:p>
            <a:r>
              <a:rPr lang="en-US" sz="2000" dirty="0"/>
              <a:t>There are two types of views</a:t>
            </a:r>
          </a:p>
          <a:p>
            <a:pPr>
              <a:buFont typeface="Arial" pitchFamily="34" charset="0"/>
              <a:buChar char="•"/>
            </a:pPr>
            <a:r>
              <a:rPr lang="en-US" sz="2000" dirty="0"/>
              <a:t>Updatable views – data updated in view, also gets updated in base original table</a:t>
            </a:r>
          </a:p>
          <a:p>
            <a:pPr>
              <a:buFont typeface="Arial" pitchFamily="34" charset="0"/>
              <a:buChar char="•"/>
            </a:pPr>
            <a:r>
              <a:rPr lang="en-US" sz="2000" dirty="0"/>
              <a:t>Un-updatable views – cannot update view when used any aggregate functions, joins</a:t>
            </a:r>
          </a:p>
          <a:p>
            <a:pPr>
              <a:buFont typeface="Arial" pitchFamily="34" charset="0"/>
              <a:buChar char="•"/>
            </a:pPr>
            <a:endParaRPr lang="en-US" sz="2000" dirty="0"/>
          </a:p>
          <a:p>
            <a:r>
              <a:rPr lang="en-US" sz="2000" dirty="0"/>
              <a:t>Limitations—</a:t>
            </a:r>
          </a:p>
          <a:p>
            <a:pPr>
              <a:buFont typeface="Arial" pitchFamily="34" charset="0"/>
              <a:buChar char="•"/>
            </a:pPr>
            <a:r>
              <a:rPr lang="en-US" sz="2000" dirty="0"/>
              <a:t> Store only single select query</a:t>
            </a:r>
          </a:p>
          <a:p>
            <a:pPr>
              <a:buFont typeface="Arial" pitchFamily="34" charset="0"/>
              <a:buChar char="•"/>
            </a:pPr>
            <a:r>
              <a:rPr lang="en-US" sz="2000" dirty="0"/>
              <a:t> Cannot store update/delete query inside view but can store on view</a:t>
            </a:r>
          </a:p>
          <a:p>
            <a:pPr>
              <a:buFont typeface="Arial" pitchFamily="34" charset="0"/>
              <a:buChar char="•"/>
            </a:pPr>
            <a:r>
              <a:rPr lang="en-US" sz="2000" dirty="0"/>
              <a:t> No parameters allowed</a:t>
            </a:r>
          </a:p>
          <a:p>
            <a:pPr>
              <a:buFont typeface="Arial" pitchFamily="34" charset="0"/>
              <a:buChar char="•"/>
            </a:pPr>
            <a:r>
              <a:rPr lang="en-US" sz="2000" dirty="0"/>
              <a:t> No variables allowed</a:t>
            </a:r>
          </a:p>
          <a:p>
            <a:pPr>
              <a:buFont typeface="Arial" pitchFamily="34" charset="0"/>
              <a:buChar char="•"/>
            </a:pPr>
            <a:r>
              <a:rPr lang="en-US" sz="2000" dirty="0"/>
              <a:t> No programming allowed</a:t>
            </a:r>
          </a:p>
          <a:p>
            <a:endParaRPr lang="en-US" sz="2000" dirty="0"/>
          </a:p>
          <a:p>
            <a:r>
              <a:rPr lang="en-US" sz="2000" b="1" dirty="0"/>
              <a:t>Syntax</a:t>
            </a:r>
            <a:r>
              <a:rPr lang="en-US" sz="2000" dirty="0"/>
              <a:t>—</a:t>
            </a:r>
          </a:p>
          <a:p>
            <a:r>
              <a:rPr lang="en-US" sz="2000" dirty="0"/>
              <a:t>CREATE VIEW </a:t>
            </a:r>
            <a:r>
              <a:rPr lang="en-US" sz="2000" dirty="0" err="1"/>
              <a:t>viewname</a:t>
            </a:r>
            <a:r>
              <a:rPr lang="en-US" sz="2000" dirty="0"/>
              <a:t> AS</a:t>
            </a:r>
          </a:p>
          <a:p>
            <a:r>
              <a:rPr lang="en-US" sz="2000" dirty="0"/>
              <a:t> (query)</a:t>
            </a:r>
          </a:p>
        </p:txBody>
      </p:sp>
    </p:spTree>
    <p:extLst>
      <p:ext uri="{BB962C8B-B14F-4D97-AF65-F5344CB8AC3E}">
        <p14:creationId xmlns:p14="http://schemas.microsoft.com/office/powerpoint/2010/main" val="10298339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t>Que-- Create a view to get the account details of people who did transactions</a:t>
            </a:r>
            <a:r>
              <a:rPr lang="en-US" sz="2000" dirty="0"/>
              <a:t>.</a:t>
            </a:r>
          </a:p>
        </p:txBody>
      </p:sp>
      <p:pic>
        <p:nvPicPr>
          <p:cNvPr id="2" name="Picture 1">
            <a:extLst>
              <a:ext uri="{FF2B5EF4-FFF2-40B4-BE49-F238E27FC236}">
                <a16:creationId xmlns:a16="http://schemas.microsoft.com/office/drawing/2014/main" id="{2B2FE234-DA51-4EA7-BC58-265B3FC3CCCE}"/>
              </a:ext>
            </a:extLst>
          </p:cNvPr>
          <p:cNvPicPr>
            <a:picLocks noChangeAspect="1"/>
          </p:cNvPicPr>
          <p:nvPr/>
        </p:nvPicPr>
        <p:blipFill rotWithShape="1">
          <a:blip r:embed="rId2"/>
          <a:srcRect l="-156" t="16847" r="41591" b="59197"/>
          <a:stretch/>
        </p:blipFill>
        <p:spPr>
          <a:xfrm>
            <a:off x="899680" y="2154381"/>
            <a:ext cx="11084364" cy="2549236"/>
          </a:xfrm>
          <a:prstGeom prst="rect">
            <a:avLst/>
          </a:prstGeom>
          <a:ln>
            <a:solidFill>
              <a:srgbClr val="00B0F0"/>
            </a:solidFill>
          </a:ln>
        </p:spPr>
      </p:pic>
      <p:sp>
        <p:nvSpPr>
          <p:cNvPr id="4" name="Rectangle 3">
            <a:extLst>
              <a:ext uri="{FF2B5EF4-FFF2-40B4-BE49-F238E27FC236}">
                <a16:creationId xmlns:a16="http://schemas.microsoft.com/office/drawing/2014/main" id="{FB86759D-FF15-4266-862E-260D41849256}"/>
              </a:ext>
            </a:extLst>
          </p:cNvPr>
          <p:cNvSpPr/>
          <p:nvPr/>
        </p:nvSpPr>
        <p:spPr>
          <a:xfrm>
            <a:off x="1162052" y="3638548"/>
            <a:ext cx="2687782" cy="56890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9FB886D7-5725-472C-B593-C3A0E4D89167}"/>
              </a:ext>
            </a:extLst>
          </p:cNvPr>
          <p:cNvSpPr/>
          <p:nvPr/>
        </p:nvSpPr>
        <p:spPr>
          <a:xfrm>
            <a:off x="3117272" y="1997880"/>
            <a:ext cx="623455" cy="5212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56F7E50F-BF4F-43C1-837A-ACD7E69316D7}"/>
              </a:ext>
            </a:extLst>
          </p:cNvPr>
          <p:cNvSpPr txBox="1"/>
          <p:nvPr/>
        </p:nvSpPr>
        <p:spPr>
          <a:xfrm>
            <a:off x="3740727" y="5267644"/>
            <a:ext cx="5569527" cy="400110"/>
          </a:xfrm>
          <a:prstGeom prst="rect">
            <a:avLst/>
          </a:prstGeom>
          <a:noFill/>
          <a:ln>
            <a:solidFill>
              <a:schemeClr val="tx1"/>
            </a:solidFill>
          </a:ln>
        </p:spPr>
        <p:txBody>
          <a:bodyPr wrap="square" rtlCol="0">
            <a:spAutoFit/>
          </a:bodyPr>
          <a:lstStyle/>
          <a:p>
            <a:r>
              <a:rPr lang="en-US" sz="2000" dirty="0"/>
              <a:t>Refresh after executing view to check created view.</a:t>
            </a:r>
            <a:endParaRPr lang="en-IN" sz="2000" dirty="0"/>
          </a:p>
        </p:txBody>
      </p:sp>
      <p:sp>
        <p:nvSpPr>
          <p:cNvPr id="10" name="TextBox 9">
            <a:extLst>
              <a:ext uri="{FF2B5EF4-FFF2-40B4-BE49-F238E27FC236}">
                <a16:creationId xmlns:a16="http://schemas.microsoft.com/office/drawing/2014/main" id="{24C212D4-2FDA-442C-819A-88821E2C2ADA}"/>
              </a:ext>
            </a:extLst>
          </p:cNvPr>
          <p:cNvSpPr txBox="1"/>
          <p:nvPr/>
        </p:nvSpPr>
        <p:spPr>
          <a:xfrm>
            <a:off x="1537854" y="1405690"/>
            <a:ext cx="5694219" cy="400110"/>
          </a:xfrm>
          <a:prstGeom prst="rect">
            <a:avLst/>
          </a:prstGeom>
          <a:noFill/>
        </p:spPr>
        <p:txBody>
          <a:bodyPr wrap="square" rtlCol="0">
            <a:spAutoFit/>
          </a:bodyPr>
          <a:lstStyle/>
          <a:p>
            <a:r>
              <a:rPr lang="en-US" sz="2000" b="1" dirty="0"/>
              <a:t>STEP 1 </a:t>
            </a:r>
            <a:r>
              <a:rPr lang="en-US" sz="2000" dirty="0"/>
              <a:t>– Create view</a:t>
            </a:r>
            <a:endParaRPr lang="en-IN" sz="2000" dirty="0"/>
          </a:p>
        </p:txBody>
      </p:sp>
    </p:spTree>
    <p:extLst>
      <p:ext uri="{BB962C8B-B14F-4D97-AF65-F5344CB8AC3E}">
        <p14:creationId xmlns:p14="http://schemas.microsoft.com/office/powerpoint/2010/main" val="566967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635230" y="445853"/>
            <a:ext cx="9988236" cy="400110"/>
          </a:xfrm>
          <a:prstGeom prst="rect">
            <a:avLst/>
          </a:prstGeom>
        </p:spPr>
        <p:txBody>
          <a:bodyPr wrap="square">
            <a:spAutoFit/>
          </a:bodyPr>
          <a:lstStyle/>
          <a:p>
            <a:r>
              <a:rPr lang="en-IN" sz="2000" dirty="0"/>
              <a:t>click </a:t>
            </a:r>
            <a:r>
              <a:rPr lang="en-IN" sz="2000" b="1" dirty="0"/>
              <a:t>NEXT </a:t>
            </a:r>
            <a:r>
              <a:rPr lang="en-IN" sz="2000" dirty="0"/>
              <a:t>for product configuration</a:t>
            </a:r>
          </a:p>
        </p:txBody>
      </p:sp>
      <p:pic>
        <p:nvPicPr>
          <p:cNvPr id="7" name="Picture 6">
            <a:extLst>
              <a:ext uri="{FF2B5EF4-FFF2-40B4-BE49-F238E27FC236}">
                <a16:creationId xmlns:a16="http://schemas.microsoft.com/office/drawing/2014/main" id="{6EF895AA-1042-4551-9F33-3EEF8992B200}"/>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8667" r="21932" b="14527"/>
          <a:stretch/>
        </p:blipFill>
        <p:spPr>
          <a:xfrm>
            <a:off x="2464652" y="1066800"/>
            <a:ext cx="7262695" cy="5541819"/>
          </a:xfrm>
          <a:prstGeom prst="rect">
            <a:avLst/>
          </a:prstGeom>
          <a:ln>
            <a:solidFill>
              <a:srgbClr val="00B0F0"/>
            </a:solidFill>
          </a:ln>
        </p:spPr>
      </p:pic>
    </p:spTree>
    <p:extLst>
      <p:ext uri="{BB962C8B-B14F-4D97-AF65-F5344CB8AC3E}">
        <p14:creationId xmlns:p14="http://schemas.microsoft.com/office/powerpoint/2010/main" val="360226950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t>STEP 2</a:t>
            </a:r>
            <a:r>
              <a:rPr lang="en-US" sz="2000" dirty="0"/>
              <a:t>– run view</a:t>
            </a:r>
          </a:p>
        </p:txBody>
      </p:sp>
      <p:pic>
        <p:nvPicPr>
          <p:cNvPr id="4" name="Picture 3">
            <a:extLst>
              <a:ext uri="{FF2B5EF4-FFF2-40B4-BE49-F238E27FC236}">
                <a16:creationId xmlns:a16="http://schemas.microsoft.com/office/drawing/2014/main" id="{F717B9B6-95A6-4C0B-8568-56797F39468D}"/>
              </a:ext>
            </a:extLst>
          </p:cNvPr>
          <p:cNvPicPr>
            <a:picLocks noChangeAspect="1"/>
          </p:cNvPicPr>
          <p:nvPr/>
        </p:nvPicPr>
        <p:blipFill rotWithShape="1">
          <a:blip r:embed="rId2"/>
          <a:srcRect t="29081" r="50000" b="46943"/>
          <a:stretch/>
        </p:blipFill>
        <p:spPr>
          <a:xfrm>
            <a:off x="1340328" y="1189759"/>
            <a:ext cx="10406493" cy="2805617"/>
          </a:xfrm>
          <a:prstGeom prst="rect">
            <a:avLst/>
          </a:prstGeom>
          <a:ln>
            <a:solidFill>
              <a:srgbClr val="00B0F0"/>
            </a:solidFill>
          </a:ln>
        </p:spPr>
      </p:pic>
      <p:sp>
        <p:nvSpPr>
          <p:cNvPr id="5" name="Rectangle 4">
            <a:extLst>
              <a:ext uri="{FF2B5EF4-FFF2-40B4-BE49-F238E27FC236}">
                <a16:creationId xmlns:a16="http://schemas.microsoft.com/office/drawing/2014/main" id="{5EADD3D9-D6DE-4A2C-8E70-814AABDF7457}"/>
              </a:ext>
            </a:extLst>
          </p:cNvPr>
          <p:cNvSpPr/>
          <p:nvPr/>
        </p:nvSpPr>
        <p:spPr>
          <a:xfrm>
            <a:off x="4793673" y="1603665"/>
            <a:ext cx="290945" cy="4156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8D583005-7EE9-4B8D-A336-E8BE95663EBE}"/>
              </a:ext>
            </a:extLst>
          </p:cNvPr>
          <p:cNvSpPr txBox="1"/>
          <p:nvPr/>
        </p:nvSpPr>
        <p:spPr>
          <a:xfrm>
            <a:off x="3782290" y="4608004"/>
            <a:ext cx="5056909" cy="707886"/>
          </a:xfrm>
          <a:prstGeom prst="rect">
            <a:avLst/>
          </a:prstGeom>
          <a:noFill/>
          <a:ln>
            <a:solidFill>
              <a:schemeClr val="tx1"/>
            </a:solidFill>
          </a:ln>
        </p:spPr>
        <p:txBody>
          <a:bodyPr wrap="square" rtlCol="0">
            <a:spAutoFit/>
          </a:bodyPr>
          <a:lstStyle/>
          <a:p>
            <a:r>
              <a:rPr lang="en-US" sz="2000" dirty="0"/>
              <a:t>You can execute view using select statement or </a:t>
            </a:r>
          </a:p>
          <a:p>
            <a:r>
              <a:rPr lang="en-US" sz="2000" dirty="0"/>
              <a:t>Simply click on last icon besides view name</a:t>
            </a:r>
            <a:endParaRPr lang="en-IN" sz="2000" dirty="0"/>
          </a:p>
        </p:txBody>
      </p:sp>
    </p:spTree>
    <p:extLst>
      <p:ext uri="{BB962C8B-B14F-4D97-AF65-F5344CB8AC3E}">
        <p14:creationId xmlns:p14="http://schemas.microsoft.com/office/powerpoint/2010/main" val="29949432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707886"/>
          </a:xfrm>
          <a:prstGeom prst="rect">
            <a:avLst/>
          </a:prstGeom>
          <a:noFill/>
        </p:spPr>
        <p:txBody>
          <a:bodyPr wrap="square" rtlCol="0">
            <a:spAutoFit/>
          </a:bodyPr>
          <a:lstStyle/>
          <a:p>
            <a:r>
              <a:rPr lang="en-US" sz="2000" b="1" dirty="0"/>
              <a:t>Insert one record in </a:t>
            </a:r>
            <a:r>
              <a:rPr lang="en-US" sz="2000" b="1" dirty="0" err="1"/>
              <a:t>Transactiondetails</a:t>
            </a:r>
            <a:r>
              <a:rPr lang="en-US" sz="2000" b="1" dirty="0"/>
              <a:t> table and execute view to check if newly inserted record is visible in view</a:t>
            </a:r>
            <a:endParaRPr lang="en-US" sz="2000" dirty="0"/>
          </a:p>
        </p:txBody>
      </p:sp>
      <p:pic>
        <p:nvPicPr>
          <p:cNvPr id="2" name="Picture 1">
            <a:extLst>
              <a:ext uri="{FF2B5EF4-FFF2-40B4-BE49-F238E27FC236}">
                <a16:creationId xmlns:a16="http://schemas.microsoft.com/office/drawing/2014/main" id="{A69CB9B2-659B-4342-809D-46FE83D5176E}"/>
              </a:ext>
            </a:extLst>
          </p:cNvPr>
          <p:cNvPicPr>
            <a:picLocks noChangeAspect="1"/>
          </p:cNvPicPr>
          <p:nvPr/>
        </p:nvPicPr>
        <p:blipFill rotWithShape="1">
          <a:blip r:embed="rId2"/>
          <a:srcRect l="17954" t="19581" r="25114" b="41815"/>
          <a:stretch/>
        </p:blipFill>
        <p:spPr>
          <a:xfrm>
            <a:off x="1841070" y="1316182"/>
            <a:ext cx="9448800" cy="3602249"/>
          </a:xfrm>
          <a:prstGeom prst="rect">
            <a:avLst/>
          </a:prstGeom>
          <a:ln>
            <a:solidFill>
              <a:srgbClr val="00B0F0"/>
            </a:solidFill>
          </a:ln>
        </p:spPr>
      </p:pic>
      <p:sp>
        <p:nvSpPr>
          <p:cNvPr id="4" name="TextBox 3">
            <a:extLst>
              <a:ext uri="{FF2B5EF4-FFF2-40B4-BE49-F238E27FC236}">
                <a16:creationId xmlns:a16="http://schemas.microsoft.com/office/drawing/2014/main" id="{60250A63-F4C2-4D09-88ED-C0FE44B9C986}"/>
              </a:ext>
            </a:extLst>
          </p:cNvPr>
          <p:cNvSpPr txBox="1"/>
          <p:nvPr/>
        </p:nvSpPr>
        <p:spPr>
          <a:xfrm>
            <a:off x="1340328" y="5255429"/>
            <a:ext cx="9949542" cy="1323439"/>
          </a:xfrm>
          <a:prstGeom prst="rect">
            <a:avLst/>
          </a:prstGeom>
          <a:noFill/>
          <a:ln>
            <a:solidFill>
              <a:schemeClr val="tx1"/>
            </a:solidFill>
          </a:ln>
        </p:spPr>
        <p:txBody>
          <a:bodyPr wrap="square" rtlCol="0">
            <a:spAutoFit/>
          </a:bodyPr>
          <a:lstStyle/>
          <a:p>
            <a:r>
              <a:rPr lang="en-US" sz="2000" dirty="0"/>
              <a:t>Newly inserted record of </a:t>
            </a:r>
            <a:r>
              <a:rPr lang="en-US" sz="2000" dirty="0" err="1"/>
              <a:t>AccountID</a:t>
            </a:r>
            <a:r>
              <a:rPr lang="en-US" sz="2000" dirty="0"/>
              <a:t> 2 in visible in view.</a:t>
            </a:r>
          </a:p>
          <a:p>
            <a:r>
              <a:rPr lang="en-US" sz="2000" dirty="0"/>
              <a:t>Here, person details from </a:t>
            </a:r>
            <a:r>
              <a:rPr lang="en-US" sz="2000" dirty="0" err="1"/>
              <a:t>Accountdetails</a:t>
            </a:r>
            <a:r>
              <a:rPr lang="en-US" sz="2000" dirty="0"/>
              <a:t> table are visible who gets added in </a:t>
            </a:r>
            <a:r>
              <a:rPr lang="en-US" sz="2000" dirty="0" err="1"/>
              <a:t>Transactiondetails</a:t>
            </a:r>
            <a:r>
              <a:rPr lang="en-US" sz="2000" dirty="0"/>
              <a:t> table, but </a:t>
            </a:r>
            <a:r>
              <a:rPr lang="en-US" sz="2000" dirty="0" err="1"/>
              <a:t>currentbalance</a:t>
            </a:r>
            <a:r>
              <a:rPr lang="en-US" sz="2000" dirty="0"/>
              <a:t> column doesn’t get updated as per transactions done.</a:t>
            </a:r>
          </a:p>
          <a:p>
            <a:r>
              <a:rPr lang="en-US" sz="2000" dirty="0"/>
              <a:t>To update </a:t>
            </a:r>
            <a:r>
              <a:rPr lang="en-US" sz="2000" dirty="0" err="1"/>
              <a:t>currentbalance</a:t>
            </a:r>
            <a:r>
              <a:rPr lang="en-US" sz="2000" dirty="0"/>
              <a:t> column, Triggers concept is used.</a:t>
            </a:r>
            <a:endParaRPr lang="en-IN" sz="2000" dirty="0"/>
          </a:p>
        </p:txBody>
      </p:sp>
    </p:spTree>
    <p:extLst>
      <p:ext uri="{BB962C8B-B14F-4D97-AF65-F5344CB8AC3E}">
        <p14:creationId xmlns:p14="http://schemas.microsoft.com/office/powerpoint/2010/main" val="16107354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3342508" cy="400110"/>
          </a:xfrm>
          <a:prstGeom prst="rect">
            <a:avLst/>
          </a:prstGeom>
          <a:noFill/>
        </p:spPr>
        <p:txBody>
          <a:bodyPr wrap="square" rtlCol="0">
            <a:spAutoFit/>
          </a:bodyPr>
          <a:lstStyle/>
          <a:p>
            <a:r>
              <a:rPr lang="en-US" sz="2000" b="1" dirty="0"/>
              <a:t>UPDATABLE VIEW</a:t>
            </a:r>
            <a:endParaRPr lang="en-US" sz="2000" dirty="0"/>
          </a:p>
        </p:txBody>
      </p:sp>
      <p:pic>
        <p:nvPicPr>
          <p:cNvPr id="2" name="Picture 1">
            <a:extLst>
              <a:ext uri="{FF2B5EF4-FFF2-40B4-BE49-F238E27FC236}">
                <a16:creationId xmlns:a16="http://schemas.microsoft.com/office/drawing/2014/main" id="{4C9EF69D-F905-407C-9DCF-4F62B37DCE6D}"/>
              </a:ext>
            </a:extLst>
          </p:cNvPr>
          <p:cNvPicPr>
            <a:picLocks noChangeAspect="1"/>
          </p:cNvPicPr>
          <p:nvPr/>
        </p:nvPicPr>
        <p:blipFill rotWithShape="1">
          <a:blip r:embed="rId2"/>
          <a:srcRect l="18068" t="24028" r="51932" b="41814"/>
          <a:stretch/>
        </p:blipFill>
        <p:spPr>
          <a:xfrm>
            <a:off x="1023428" y="971815"/>
            <a:ext cx="5559004" cy="3558621"/>
          </a:xfrm>
          <a:prstGeom prst="rect">
            <a:avLst/>
          </a:prstGeom>
          <a:ln>
            <a:solidFill>
              <a:srgbClr val="00B0F0"/>
            </a:solidFill>
          </a:ln>
        </p:spPr>
      </p:pic>
      <p:pic>
        <p:nvPicPr>
          <p:cNvPr id="7" name="Picture 6">
            <a:extLst>
              <a:ext uri="{FF2B5EF4-FFF2-40B4-BE49-F238E27FC236}">
                <a16:creationId xmlns:a16="http://schemas.microsoft.com/office/drawing/2014/main" id="{BAEDC506-DD8E-46BE-85B0-0D09DEA8C4C6}"/>
              </a:ext>
            </a:extLst>
          </p:cNvPr>
          <p:cNvPicPr>
            <a:picLocks noChangeAspect="1"/>
          </p:cNvPicPr>
          <p:nvPr/>
        </p:nvPicPr>
        <p:blipFill rotWithShape="1">
          <a:blip r:embed="rId3"/>
          <a:srcRect l="18523" t="40197" r="55682" b="23017"/>
          <a:stretch/>
        </p:blipFill>
        <p:spPr>
          <a:xfrm>
            <a:off x="6836276" y="668505"/>
            <a:ext cx="5070765" cy="4065550"/>
          </a:xfrm>
          <a:prstGeom prst="rect">
            <a:avLst/>
          </a:prstGeom>
          <a:ln>
            <a:solidFill>
              <a:srgbClr val="00B0F0"/>
            </a:solidFill>
          </a:ln>
        </p:spPr>
      </p:pic>
      <p:sp>
        <p:nvSpPr>
          <p:cNvPr id="8" name="TextBox 7">
            <a:extLst>
              <a:ext uri="{FF2B5EF4-FFF2-40B4-BE49-F238E27FC236}">
                <a16:creationId xmlns:a16="http://schemas.microsoft.com/office/drawing/2014/main" id="{23C9F0E1-E970-44F4-820E-ADFD067D1C5F}"/>
              </a:ext>
            </a:extLst>
          </p:cNvPr>
          <p:cNvSpPr txBox="1"/>
          <p:nvPr/>
        </p:nvSpPr>
        <p:spPr>
          <a:xfrm>
            <a:off x="2438399" y="5239854"/>
            <a:ext cx="6442365" cy="707886"/>
          </a:xfrm>
          <a:prstGeom prst="rect">
            <a:avLst/>
          </a:prstGeom>
          <a:noFill/>
          <a:ln>
            <a:solidFill>
              <a:schemeClr val="tx1"/>
            </a:solidFill>
          </a:ln>
        </p:spPr>
        <p:txBody>
          <a:bodyPr wrap="square" rtlCol="0">
            <a:spAutoFit/>
          </a:bodyPr>
          <a:lstStyle/>
          <a:p>
            <a:r>
              <a:rPr lang="en-US" sz="2000" dirty="0"/>
              <a:t>Record updated in view (Ram to Ram Prasad) is also updated automatically in base table that is </a:t>
            </a:r>
            <a:r>
              <a:rPr lang="en-US" sz="2000" dirty="0" err="1"/>
              <a:t>Accountdetails</a:t>
            </a:r>
            <a:r>
              <a:rPr lang="en-US" sz="2000" dirty="0"/>
              <a:t> table.</a:t>
            </a:r>
            <a:endParaRPr lang="en-IN" sz="2000" dirty="0"/>
          </a:p>
        </p:txBody>
      </p:sp>
    </p:spTree>
    <p:extLst>
      <p:ext uri="{BB962C8B-B14F-4D97-AF65-F5344CB8AC3E}">
        <p14:creationId xmlns:p14="http://schemas.microsoft.com/office/powerpoint/2010/main" val="42375597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8033749-4C09-4ADB-AE8A-B0211A19B928}"/>
              </a:ext>
            </a:extLst>
          </p:cNvPr>
          <p:cNvSpPr txBox="1"/>
          <p:nvPr/>
        </p:nvSpPr>
        <p:spPr>
          <a:xfrm>
            <a:off x="1340328" y="468450"/>
            <a:ext cx="9949542" cy="400110"/>
          </a:xfrm>
          <a:prstGeom prst="rect">
            <a:avLst/>
          </a:prstGeom>
          <a:noFill/>
        </p:spPr>
        <p:txBody>
          <a:bodyPr wrap="square" rtlCol="0">
            <a:spAutoFit/>
          </a:bodyPr>
          <a:lstStyle/>
          <a:p>
            <a:r>
              <a:rPr lang="en-US" sz="2000" b="1" dirty="0"/>
              <a:t>UN-UPDATABLE VIEW</a:t>
            </a:r>
            <a:endParaRPr lang="en-US" sz="2000" dirty="0"/>
          </a:p>
        </p:txBody>
      </p:sp>
      <p:sp>
        <p:nvSpPr>
          <p:cNvPr id="8" name="TextBox 7">
            <a:extLst>
              <a:ext uri="{FF2B5EF4-FFF2-40B4-BE49-F238E27FC236}">
                <a16:creationId xmlns:a16="http://schemas.microsoft.com/office/drawing/2014/main" id="{23C9F0E1-E970-44F4-820E-ADFD067D1C5F}"/>
              </a:ext>
            </a:extLst>
          </p:cNvPr>
          <p:cNvSpPr txBox="1"/>
          <p:nvPr/>
        </p:nvSpPr>
        <p:spPr>
          <a:xfrm>
            <a:off x="7938655" y="2715219"/>
            <a:ext cx="4114800" cy="646331"/>
          </a:xfrm>
          <a:prstGeom prst="rect">
            <a:avLst/>
          </a:prstGeom>
          <a:noFill/>
          <a:ln>
            <a:solidFill>
              <a:schemeClr val="tx1"/>
            </a:solidFill>
          </a:ln>
        </p:spPr>
        <p:txBody>
          <a:bodyPr wrap="square" rtlCol="0">
            <a:spAutoFit/>
          </a:bodyPr>
          <a:lstStyle/>
          <a:p>
            <a:r>
              <a:rPr lang="en-US" dirty="0"/>
              <a:t>Here it is not possible to update record.</a:t>
            </a:r>
          </a:p>
          <a:p>
            <a:r>
              <a:rPr lang="en-US" dirty="0"/>
              <a:t>It gives error.</a:t>
            </a:r>
            <a:endParaRPr lang="en-IN" dirty="0"/>
          </a:p>
        </p:txBody>
      </p:sp>
      <p:pic>
        <p:nvPicPr>
          <p:cNvPr id="2" name="Picture 1">
            <a:extLst>
              <a:ext uri="{FF2B5EF4-FFF2-40B4-BE49-F238E27FC236}">
                <a16:creationId xmlns:a16="http://schemas.microsoft.com/office/drawing/2014/main" id="{E25447AF-B30E-45BF-B079-ABB31D6E20A6}"/>
              </a:ext>
            </a:extLst>
          </p:cNvPr>
          <p:cNvPicPr>
            <a:picLocks noChangeAspect="1"/>
          </p:cNvPicPr>
          <p:nvPr/>
        </p:nvPicPr>
        <p:blipFill rotWithShape="1">
          <a:blip r:embed="rId2"/>
          <a:srcRect l="15909" t="29485" r="48978" b="43229"/>
          <a:stretch/>
        </p:blipFill>
        <p:spPr>
          <a:xfrm>
            <a:off x="1340328" y="971815"/>
            <a:ext cx="6206837" cy="2711724"/>
          </a:xfrm>
          <a:prstGeom prst="rect">
            <a:avLst/>
          </a:prstGeom>
          <a:ln>
            <a:solidFill>
              <a:srgbClr val="00B0F0"/>
            </a:solidFill>
          </a:ln>
        </p:spPr>
      </p:pic>
      <p:pic>
        <p:nvPicPr>
          <p:cNvPr id="4" name="Picture 3">
            <a:extLst>
              <a:ext uri="{FF2B5EF4-FFF2-40B4-BE49-F238E27FC236}">
                <a16:creationId xmlns:a16="http://schemas.microsoft.com/office/drawing/2014/main" id="{F76C9F67-FC08-4114-9DB2-076775E3C698}"/>
              </a:ext>
            </a:extLst>
          </p:cNvPr>
          <p:cNvPicPr>
            <a:picLocks noChangeAspect="1"/>
          </p:cNvPicPr>
          <p:nvPr/>
        </p:nvPicPr>
        <p:blipFill rotWithShape="1">
          <a:blip r:embed="rId3"/>
          <a:srcRect l="15795" t="47878" r="42500" b="30697"/>
          <a:stretch/>
        </p:blipFill>
        <p:spPr>
          <a:xfrm>
            <a:off x="1340328" y="4156363"/>
            <a:ext cx="6379754" cy="1842655"/>
          </a:xfrm>
          <a:prstGeom prst="rect">
            <a:avLst/>
          </a:prstGeom>
          <a:ln>
            <a:solidFill>
              <a:srgbClr val="00B0F0"/>
            </a:solidFill>
          </a:ln>
        </p:spPr>
      </p:pic>
    </p:spTree>
    <p:extLst>
      <p:ext uri="{BB962C8B-B14F-4D97-AF65-F5344CB8AC3E}">
        <p14:creationId xmlns:p14="http://schemas.microsoft.com/office/powerpoint/2010/main" val="28206403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latin typeface="Arial Rounded MT Bold" panose="020F0704030504030204" pitchFamily="34" charset="0"/>
              </a:rPr>
              <a:t>STORED PROCEDURES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12</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5251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410789" y="640078"/>
            <a:ext cx="9993085" cy="3785652"/>
          </a:xfrm>
          <a:prstGeom prst="rect">
            <a:avLst/>
          </a:prstGeom>
          <a:noFill/>
        </p:spPr>
        <p:txBody>
          <a:bodyPr wrap="square" rtlCol="0">
            <a:spAutoFit/>
          </a:bodyPr>
          <a:lstStyle/>
          <a:p>
            <a:r>
              <a:rPr lang="en-US" sz="2000" b="1" dirty="0"/>
              <a:t>Stored</a:t>
            </a:r>
            <a:r>
              <a:rPr lang="en-US" sz="2000" dirty="0"/>
              <a:t> </a:t>
            </a:r>
            <a:r>
              <a:rPr lang="en-US" sz="2000" b="1" dirty="0"/>
              <a:t>procedure</a:t>
            </a:r>
            <a:r>
              <a:rPr lang="en-US" sz="2000" dirty="0"/>
              <a:t> is a database object used to store complete process using multiple queries.</a:t>
            </a:r>
          </a:p>
          <a:p>
            <a:endParaRPr lang="en-US" sz="2000" dirty="0"/>
          </a:p>
          <a:p>
            <a:r>
              <a:rPr lang="en-US" sz="2000" dirty="0"/>
              <a:t>Stored procedure can store multiple select queries also update/delete queries are allowed.</a:t>
            </a:r>
          </a:p>
          <a:p>
            <a:r>
              <a:rPr lang="en-US" sz="2000" dirty="0"/>
              <a:t>Even parameters, variables and programming is allowed in stored procedure.</a:t>
            </a:r>
          </a:p>
          <a:p>
            <a:endParaRPr lang="en-US" sz="2000" dirty="0"/>
          </a:p>
          <a:p>
            <a:r>
              <a:rPr lang="en-US" sz="2000" b="1" dirty="0"/>
              <a:t>Parameter</a:t>
            </a:r>
            <a:r>
              <a:rPr lang="en-US" sz="2000" dirty="0"/>
              <a:t> is a storage container that store single value of specified data type</a:t>
            </a:r>
          </a:p>
          <a:p>
            <a:r>
              <a:rPr lang="en-US" sz="2000" dirty="0"/>
              <a:t>Parameter is given as a input value during execution which is filtered to get the desired output.</a:t>
            </a:r>
          </a:p>
          <a:p>
            <a:endParaRPr lang="en-US" sz="2000" dirty="0"/>
          </a:p>
          <a:p>
            <a:r>
              <a:rPr lang="en-US" sz="2000" b="1" dirty="0"/>
              <a:t>Variable</a:t>
            </a:r>
            <a:r>
              <a:rPr lang="en-US" sz="2000" dirty="0"/>
              <a:t> store output of a select query.</a:t>
            </a:r>
          </a:p>
          <a:p>
            <a:r>
              <a:rPr lang="en-US" sz="2000" dirty="0"/>
              <a:t>It also stores single value off specified data type.</a:t>
            </a:r>
          </a:p>
          <a:p>
            <a:endParaRPr lang="en-US" sz="2000" dirty="0"/>
          </a:p>
          <a:p>
            <a:r>
              <a:rPr lang="en-US" sz="2000" dirty="0"/>
              <a:t>Here </a:t>
            </a:r>
            <a:r>
              <a:rPr lang="en-US" sz="2000" b="1" dirty="0"/>
              <a:t>programming</a:t>
            </a:r>
            <a:r>
              <a:rPr lang="en-US" sz="2000" dirty="0"/>
              <a:t> means IF…ELSE conditions, loops and some functions.</a:t>
            </a:r>
          </a:p>
        </p:txBody>
      </p:sp>
    </p:spTree>
    <p:extLst>
      <p:ext uri="{BB962C8B-B14F-4D97-AF65-F5344CB8AC3E}">
        <p14:creationId xmlns:p14="http://schemas.microsoft.com/office/powerpoint/2010/main" val="13161947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353095" y="575986"/>
            <a:ext cx="9993085" cy="400110"/>
          </a:xfrm>
          <a:prstGeom prst="rect">
            <a:avLst/>
          </a:prstGeom>
          <a:noFill/>
        </p:spPr>
        <p:txBody>
          <a:bodyPr wrap="square" rtlCol="0">
            <a:spAutoFit/>
          </a:bodyPr>
          <a:lstStyle/>
          <a:p>
            <a:r>
              <a:rPr lang="en-US" sz="2000" b="1" dirty="0"/>
              <a:t>Que-- Write a query to print all the transaction details of </a:t>
            </a:r>
            <a:r>
              <a:rPr lang="en-US" sz="2000" b="1" dirty="0" err="1"/>
              <a:t>AccountID</a:t>
            </a:r>
            <a:r>
              <a:rPr lang="en-US" sz="2000" b="1" dirty="0"/>
              <a:t> 1</a:t>
            </a:r>
            <a:endParaRPr lang="en-US" sz="2000" dirty="0"/>
          </a:p>
        </p:txBody>
      </p:sp>
      <p:pic>
        <p:nvPicPr>
          <p:cNvPr id="2" name="Picture 1">
            <a:extLst>
              <a:ext uri="{FF2B5EF4-FFF2-40B4-BE49-F238E27FC236}">
                <a16:creationId xmlns:a16="http://schemas.microsoft.com/office/drawing/2014/main" id="{12EFD5A8-A827-4C72-820E-E1A0F5078305}"/>
              </a:ext>
            </a:extLst>
          </p:cNvPr>
          <p:cNvPicPr>
            <a:picLocks noChangeAspect="1"/>
          </p:cNvPicPr>
          <p:nvPr/>
        </p:nvPicPr>
        <p:blipFill rotWithShape="1">
          <a:blip r:embed="rId2"/>
          <a:srcRect t="19986" r="46705" b="46943"/>
          <a:stretch/>
        </p:blipFill>
        <p:spPr>
          <a:xfrm>
            <a:off x="1228727" y="1163782"/>
            <a:ext cx="10241822" cy="3573173"/>
          </a:xfrm>
          <a:prstGeom prst="rect">
            <a:avLst/>
          </a:prstGeom>
          <a:ln>
            <a:solidFill>
              <a:srgbClr val="00B0F0"/>
            </a:solidFill>
          </a:ln>
        </p:spPr>
      </p:pic>
      <p:cxnSp>
        <p:nvCxnSpPr>
          <p:cNvPr id="4" name="Straight Connector 3">
            <a:extLst>
              <a:ext uri="{FF2B5EF4-FFF2-40B4-BE49-F238E27FC236}">
                <a16:creationId xmlns:a16="http://schemas.microsoft.com/office/drawing/2014/main" id="{84B003E2-80BD-4678-B257-256B43026AFA}"/>
              </a:ext>
            </a:extLst>
          </p:cNvPr>
          <p:cNvCxnSpPr>
            <a:cxnSpLocks/>
          </p:cNvCxnSpPr>
          <p:nvPr/>
        </p:nvCxnSpPr>
        <p:spPr>
          <a:xfrm>
            <a:off x="1814945" y="3075709"/>
            <a:ext cx="211974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929D1A-A9A1-4968-BD53-ACD5757C74B7}"/>
              </a:ext>
            </a:extLst>
          </p:cNvPr>
          <p:cNvSpPr txBox="1"/>
          <p:nvPr/>
        </p:nvSpPr>
        <p:spPr>
          <a:xfrm>
            <a:off x="1814945" y="5112327"/>
            <a:ext cx="8714510" cy="1015663"/>
          </a:xfrm>
          <a:prstGeom prst="rect">
            <a:avLst/>
          </a:prstGeom>
          <a:noFill/>
          <a:ln>
            <a:solidFill>
              <a:schemeClr val="tx1"/>
            </a:solidFill>
          </a:ln>
        </p:spPr>
        <p:txBody>
          <a:bodyPr wrap="square" rtlCol="0">
            <a:spAutoFit/>
          </a:bodyPr>
          <a:lstStyle/>
          <a:p>
            <a:r>
              <a:rPr lang="en-US" sz="2000" dirty="0"/>
              <a:t>This is simple view created for </a:t>
            </a:r>
            <a:r>
              <a:rPr lang="en-US" sz="2000" dirty="0" err="1"/>
              <a:t>AccountID</a:t>
            </a:r>
            <a:r>
              <a:rPr lang="en-US" sz="2000" dirty="0"/>
              <a:t> 1.</a:t>
            </a:r>
          </a:p>
          <a:p>
            <a:r>
              <a:rPr lang="en-US" sz="2000" dirty="0"/>
              <a:t>When you have 1CR of records, it is impossible to create view for every </a:t>
            </a:r>
            <a:r>
              <a:rPr lang="en-US" sz="2000" dirty="0" err="1"/>
              <a:t>AccountID</a:t>
            </a:r>
            <a:r>
              <a:rPr lang="en-US" sz="2000" dirty="0"/>
              <a:t>.</a:t>
            </a:r>
          </a:p>
          <a:p>
            <a:r>
              <a:rPr lang="en-US" sz="2000" dirty="0"/>
              <a:t>During such time, STORED PROCEDURE concept is used to create it dynamically.</a:t>
            </a:r>
            <a:endParaRPr lang="en-IN" sz="2000" dirty="0"/>
          </a:p>
        </p:txBody>
      </p:sp>
    </p:spTree>
    <p:extLst>
      <p:ext uri="{BB962C8B-B14F-4D97-AF65-F5344CB8AC3E}">
        <p14:creationId xmlns:p14="http://schemas.microsoft.com/office/powerpoint/2010/main" val="21033222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53D4281-A33C-49A5-B4A9-C17142AD0090}"/>
              </a:ext>
            </a:extLst>
          </p:cNvPr>
          <p:cNvPicPr>
            <a:picLocks noChangeAspect="1"/>
          </p:cNvPicPr>
          <p:nvPr/>
        </p:nvPicPr>
        <p:blipFill rotWithShape="1">
          <a:blip r:embed="rId2"/>
          <a:srcRect t="16145" r="75341" b="50000"/>
          <a:stretch/>
        </p:blipFill>
        <p:spPr>
          <a:xfrm>
            <a:off x="3404755" y="1165525"/>
            <a:ext cx="6407726" cy="4946048"/>
          </a:xfrm>
          <a:prstGeom prst="rect">
            <a:avLst/>
          </a:prstGeom>
          <a:ln>
            <a:solidFill>
              <a:srgbClr val="00B0F0"/>
            </a:solidFill>
          </a:ln>
        </p:spPr>
      </p:pic>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9490364" cy="400110"/>
          </a:xfrm>
          <a:prstGeom prst="rect">
            <a:avLst/>
          </a:prstGeom>
          <a:noFill/>
        </p:spPr>
        <p:txBody>
          <a:bodyPr wrap="square" rtlCol="0">
            <a:spAutoFit/>
          </a:bodyPr>
          <a:lstStyle/>
          <a:p>
            <a:r>
              <a:rPr lang="en-US" sz="2000" dirty="0"/>
              <a:t>To create stored procedure, Right-click on Stored Procedures </a:t>
            </a:r>
            <a:r>
              <a:rPr lang="en-US" sz="2000" dirty="0">
                <a:sym typeface="Wingdings" panose="05000000000000000000" pitchFamily="2" charset="2"/>
              </a:rPr>
              <a:t> create stored procedure</a:t>
            </a:r>
            <a:endParaRPr lang="en-IN" sz="2000" dirty="0"/>
          </a:p>
        </p:txBody>
      </p:sp>
    </p:spTree>
    <p:extLst>
      <p:ext uri="{BB962C8B-B14F-4D97-AF65-F5344CB8AC3E}">
        <p14:creationId xmlns:p14="http://schemas.microsoft.com/office/powerpoint/2010/main" val="3246654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4FC9321-0090-496A-9266-864AD3A208C8}"/>
              </a:ext>
            </a:extLst>
          </p:cNvPr>
          <p:cNvPicPr>
            <a:picLocks noChangeAspect="1"/>
          </p:cNvPicPr>
          <p:nvPr/>
        </p:nvPicPr>
        <p:blipFill rotWithShape="1">
          <a:blip r:embed="rId2">
            <a:extLst>
              <a:ext uri="{28A0092B-C50C-407E-A947-70E740481C1C}">
                <a14:useLocalDpi xmlns:a14="http://schemas.microsoft.com/office/drawing/2010/main" val="0"/>
              </a:ext>
            </a:extLst>
          </a:blip>
          <a:srcRect l="20909" t="15741" b="6039"/>
          <a:stretch/>
        </p:blipFill>
        <p:spPr>
          <a:xfrm>
            <a:off x="1228727" y="1059095"/>
            <a:ext cx="10058399" cy="5592818"/>
          </a:xfrm>
          <a:prstGeom prst="rect">
            <a:avLst/>
          </a:prstGeom>
          <a:ln>
            <a:solidFill>
              <a:srgbClr val="00B0F0"/>
            </a:solidFill>
          </a:ln>
        </p:spPr>
      </p:pic>
      <p:sp>
        <p:nvSpPr>
          <p:cNvPr id="5" name="TextBox 4">
            <a:extLst>
              <a:ext uri="{FF2B5EF4-FFF2-40B4-BE49-F238E27FC236}">
                <a16:creationId xmlns:a16="http://schemas.microsoft.com/office/drawing/2014/main" id="{CC56804E-26A2-4A5D-9D0D-ABC2D5C0B147}"/>
              </a:ext>
            </a:extLst>
          </p:cNvPr>
          <p:cNvSpPr txBox="1"/>
          <p:nvPr/>
        </p:nvSpPr>
        <p:spPr>
          <a:xfrm>
            <a:off x="1228727" y="235527"/>
            <a:ext cx="9841055" cy="707886"/>
          </a:xfrm>
          <a:prstGeom prst="rect">
            <a:avLst/>
          </a:prstGeom>
          <a:noFill/>
        </p:spPr>
        <p:txBody>
          <a:bodyPr wrap="square" rtlCol="0">
            <a:spAutoFit/>
          </a:bodyPr>
          <a:lstStyle/>
          <a:p>
            <a:r>
              <a:rPr lang="en-US" sz="2000" dirty="0"/>
              <a:t>Give a name of procedure, in brackets define parameter of the input value with datatype and write query between BEGIN and END.  	Then Apply </a:t>
            </a:r>
            <a:r>
              <a:rPr lang="en-US" sz="2000" dirty="0">
                <a:sym typeface="Wingdings" panose="05000000000000000000" pitchFamily="2" charset="2"/>
              </a:rPr>
              <a:t> Apply  Finish</a:t>
            </a:r>
            <a:endParaRPr lang="en-IN" sz="2000" dirty="0"/>
          </a:p>
        </p:txBody>
      </p:sp>
      <p:sp>
        <p:nvSpPr>
          <p:cNvPr id="6" name="Rectangle 5">
            <a:extLst>
              <a:ext uri="{FF2B5EF4-FFF2-40B4-BE49-F238E27FC236}">
                <a16:creationId xmlns:a16="http://schemas.microsoft.com/office/drawing/2014/main" id="{B75D4A86-0988-41BC-BFC3-718946797FC6}"/>
              </a:ext>
            </a:extLst>
          </p:cNvPr>
          <p:cNvSpPr/>
          <p:nvPr/>
        </p:nvSpPr>
        <p:spPr>
          <a:xfrm>
            <a:off x="9365673" y="6248397"/>
            <a:ext cx="1260763" cy="4837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89344167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61E5B7B-2AA4-4FEF-BA08-0695C01C5807}"/>
              </a:ext>
            </a:extLst>
          </p:cNvPr>
          <p:cNvPicPr>
            <a:picLocks noChangeAspect="1"/>
          </p:cNvPicPr>
          <p:nvPr/>
        </p:nvPicPr>
        <p:blipFill rotWithShape="1">
          <a:blip r:embed="rId2"/>
          <a:srcRect t="16549" r="82045" b="52123"/>
          <a:stretch/>
        </p:blipFill>
        <p:spPr>
          <a:xfrm>
            <a:off x="1010516" y="1514430"/>
            <a:ext cx="3507805" cy="3441210"/>
          </a:xfrm>
          <a:prstGeom prst="rect">
            <a:avLst/>
          </a:prstGeom>
          <a:ln>
            <a:solidFill>
              <a:srgbClr val="00B0F0"/>
            </a:solidFill>
          </a:ln>
        </p:spPr>
      </p:pic>
      <p:pic>
        <p:nvPicPr>
          <p:cNvPr id="3" name="Picture 2">
            <a:extLst>
              <a:ext uri="{FF2B5EF4-FFF2-40B4-BE49-F238E27FC236}">
                <a16:creationId xmlns:a16="http://schemas.microsoft.com/office/drawing/2014/main" id="{CAE54D4B-5C6E-450F-AE44-0A30D925FF8E}"/>
              </a:ext>
            </a:extLst>
          </p:cNvPr>
          <p:cNvPicPr>
            <a:picLocks noChangeAspect="1"/>
          </p:cNvPicPr>
          <p:nvPr/>
        </p:nvPicPr>
        <p:blipFill rotWithShape="1">
          <a:blip r:embed="rId3"/>
          <a:srcRect l="31136" t="34134" r="31136" b="39590"/>
          <a:stretch/>
        </p:blipFill>
        <p:spPr>
          <a:xfrm>
            <a:off x="5880387" y="1916212"/>
            <a:ext cx="5902038" cy="2311040"/>
          </a:xfrm>
          <a:prstGeom prst="rect">
            <a:avLst/>
          </a:prstGeom>
          <a:ln>
            <a:solidFill>
              <a:srgbClr val="00B0F0"/>
            </a:solidFill>
          </a:ln>
        </p:spPr>
      </p:pic>
      <p:pic>
        <p:nvPicPr>
          <p:cNvPr id="4" name="Picture 3">
            <a:extLst>
              <a:ext uri="{FF2B5EF4-FFF2-40B4-BE49-F238E27FC236}">
                <a16:creationId xmlns:a16="http://schemas.microsoft.com/office/drawing/2014/main" id="{44D02B17-8889-4C0D-8F4B-72F9D0482E4F}"/>
              </a:ext>
            </a:extLst>
          </p:cNvPr>
          <p:cNvPicPr>
            <a:picLocks noChangeAspect="1"/>
          </p:cNvPicPr>
          <p:nvPr/>
        </p:nvPicPr>
        <p:blipFill rotWithShape="1">
          <a:blip r:embed="rId4"/>
          <a:srcRect l="15794" t="39389" r="45342" b="48912"/>
          <a:stretch/>
        </p:blipFill>
        <p:spPr>
          <a:xfrm>
            <a:off x="3784030" y="5121859"/>
            <a:ext cx="8186298" cy="1385530"/>
          </a:xfrm>
          <a:prstGeom prst="rect">
            <a:avLst/>
          </a:prstGeom>
          <a:ln>
            <a:solidFill>
              <a:srgbClr val="00B0F0"/>
            </a:solidFill>
          </a:ln>
        </p:spPr>
      </p:pic>
      <p:sp>
        <p:nvSpPr>
          <p:cNvPr id="5" name="TextBox 4">
            <a:extLst>
              <a:ext uri="{FF2B5EF4-FFF2-40B4-BE49-F238E27FC236}">
                <a16:creationId xmlns:a16="http://schemas.microsoft.com/office/drawing/2014/main" id="{52167E14-AAE9-4A16-A7E4-45019F2B1BD0}"/>
              </a:ext>
            </a:extLst>
          </p:cNvPr>
          <p:cNvSpPr txBox="1"/>
          <p:nvPr/>
        </p:nvSpPr>
        <p:spPr>
          <a:xfrm>
            <a:off x="1627041" y="392247"/>
            <a:ext cx="9373468" cy="1015663"/>
          </a:xfrm>
          <a:prstGeom prst="rect">
            <a:avLst/>
          </a:prstGeom>
          <a:noFill/>
          <a:ln>
            <a:solidFill>
              <a:schemeClr val="tx1"/>
            </a:solidFill>
          </a:ln>
        </p:spPr>
        <p:txBody>
          <a:bodyPr wrap="square" rtlCol="0">
            <a:spAutoFit/>
          </a:bodyPr>
          <a:lstStyle/>
          <a:p>
            <a:r>
              <a:rPr lang="en-US" sz="2000" dirty="0"/>
              <a:t>Refresh your schema and check for stored procedure.</a:t>
            </a:r>
          </a:p>
          <a:p>
            <a:r>
              <a:rPr lang="en-US" sz="2000" dirty="0"/>
              <a:t>Hover on created procedure and click on execute icon, you get a popup to input value.</a:t>
            </a:r>
          </a:p>
          <a:p>
            <a:r>
              <a:rPr lang="en-US" sz="2000" dirty="0"/>
              <a:t>Enter the </a:t>
            </a:r>
            <a:r>
              <a:rPr lang="en-US" sz="2000" dirty="0" err="1"/>
              <a:t>AccountID</a:t>
            </a:r>
            <a:r>
              <a:rPr lang="en-US" sz="2000" dirty="0"/>
              <a:t> and execute, you get your output in tabular form</a:t>
            </a:r>
            <a:endParaRPr lang="en-IN" sz="2000" dirty="0"/>
          </a:p>
        </p:txBody>
      </p:sp>
      <p:sp>
        <p:nvSpPr>
          <p:cNvPr id="6" name="Rectangle 5">
            <a:extLst>
              <a:ext uri="{FF2B5EF4-FFF2-40B4-BE49-F238E27FC236}">
                <a16:creationId xmlns:a16="http://schemas.microsoft.com/office/drawing/2014/main" id="{10D7A560-6114-4CFB-B2EB-C9A5513B7F7C}"/>
              </a:ext>
            </a:extLst>
          </p:cNvPr>
          <p:cNvSpPr/>
          <p:nvPr/>
        </p:nvSpPr>
        <p:spPr>
          <a:xfrm>
            <a:off x="3906981" y="4017818"/>
            <a:ext cx="374073" cy="346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ACB145F-4544-4F7A-A2D3-1DA450D5A46A}"/>
              </a:ext>
            </a:extLst>
          </p:cNvPr>
          <p:cNvSpPr/>
          <p:nvPr/>
        </p:nvSpPr>
        <p:spPr>
          <a:xfrm>
            <a:off x="9337963" y="3616901"/>
            <a:ext cx="1330037" cy="3732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107B699-3412-4FC3-A5F3-506627F3F9F0}"/>
              </a:ext>
            </a:extLst>
          </p:cNvPr>
          <p:cNvSpPr/>
          <p:nvPr/>
        </p:nvSpPr>
        <p:spPr>
          <a:xfrm>
            <a:off x="3719944" y="1488879"/>
            <a:ext cx="374073" cy="346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8125AE4E-13CB-4677-936C-F46E2E371DB3}"/>
              </a:ext>
            </a:extLst>
          </p:cNvPr>
          <p:cNvSpPr txBox="1"/>
          <p:nvPr/>
        </p:nvSpPr>
        <p:spPr>
          <a:xfrm>
            <a:off x="1010516" y="5375978"/>
            <a:ext cx="2009775" cy="646331"/>
          </a:xfrm>
          <a:prstGeom prst="rect">
            <a:avLst/>
          </a:prstGeom>
          <a:noFill/>
          <a:ln>
            <a:solidFill>
              <a:schemeClr val="tx1"/>
            </a:solidFill>
          </a:ln>
        </p:spPr>
        <p:txBody>
          <a:bodyPr wrap="square" rtlCol="0">
            <a:spAutoFit/>
          </a:bodyPr>
          <a:lstStyle/>
          <a:p>
            <a:r>
              <a:rPr lang="en-US" dirty="0"/>
              <a:t>To edit query, click on first icon.</a:t>
            </a:r>
            <a:endParaRPr lang="en-IN" dirty="0"/>
          </a:p>
        </p:txBody>
      </p:sp>
      <p:cxnSp>
        <p:nvCxnSpPr>
          <p:cNvPr id="9" name="Straight Arrow Connector 8">
            <a:extLst>
              <a:ext uri="{FF2B5EF4-FFF2-40B4-BE49-F238E27FC236}">
                <a16:creationId xmlns:a16="http://schemas.microsoft.com/office/drawing/2014/main" id="{66A64D51-B69F-4652-888E-461C0D6C1ADC}"/>
              </a:ext>
            </a:extLst>
          </p:cNvPr>
          <p:cNvCxnSpPr>
            <a:stCxn id="7" idx="0"/>
          </p:cNvCxnSpPr>
          <p:nvPr/>
        </p:nvCxnSpPr>
        <p:spPr>
          <a:xfrm flipV="1">
            <a:off x="2015404" y="4227252"/>
            <a:ext cx="1704540" cy="11487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583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400110"/>
          </a:xfrm>
          <a:prstGeom prst="rect">
            <a:avLst/>
          </a:prstGeom>
        </p:spPr>
        <p:txBody>
          <a:bodyPr wrap="square">
            <a:spAutoFit/>
          </a:bodyPr>
          <a:lstStyle/>
          <a:p>
            <a:r>
              <a:rPr lang="en-IN" sz="2000" dirty="0"/>
              <a:t>On type and networking, nothing to change just have a look and click </a:t>
            </a:r>
            <a:r>
              <a:rPr lang="en-IN" sz="2000" b="1" dirty="0"/>
              <a:t>NEXT</a:t>
            </a:r>
          </a:p>
        </p:txBody>
      </p:sp>
      <p:pic>
        <p:nvPicPr>
          <p:cNvPr id="4" name="Picture 3">
            <a:extLst>
              <a:ext uri="{FF2B5EF4-FFF2-40B4-BE49-F238E27FC236}">
                <a16:creationId xmlns:a16="http://schemas.microsoft.com/office/drawing/2014/main" id="{2FF3C220-F53F-48C0-BDB8-1E3D3928C702}"/>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8465" r="21364" b="15372"/>
          <a:stretch/>
        </p:blipFill>
        <p:spPr>
          <a:xfrm>
            <a:off x="2400302" y="1084655"/>
            <a:ext cx="7391396" cy="5515363"/>
          </a:xfrm>
          <a:prstGeom prst="rect">
            <a:avLst/>
          </a:prstGeom>
          <a:ln>
            <a:solidFill>
              <a:srgbClr val="00B0F0"/>
            </a:solidFill>
          </a:ln>
        </p:spPr>
      </p:pic>
    </p:spTree>
    <p:extLst>
      <p:ext uri="{BB962C8B-B14F-4D97-AF65-F5344CB8AC3E}">
        <p14:creationId xmlns:p14="http://schemas.microsoft.com/office/powerpoint/2010/main" val="48366283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8880764" cy="400110"/>
          </a:xfrm>
          <a:prstGeom prst="rect">
            <a:avLst/>
          </a:prstGeom>
          <a:noFill/>
        </p:spPr>
        <p:txBody>
          <a:bodyPr wrap="square" rtlCol="0">
            <a:spAutoFit/>
          </a:bodyPr>
          <a:lstStyle/>
          <a:p>
            <a:r>
              <a:rPr lang="en-US" sz="2000" b="1" dirty="0">
                <a:sym typeface="Wingdings" panose="05000000000000000000" pitchFamily="2" charset="2"/>
              </a:rPr>
              <a:t>Que-- Using Stored Procedure, create a Bank Mini Statement as shown</a:t>
            </a:r>
            <a:endParaRPr lang="en-IN" sz="2000" b="1" dirty="0"/>
          </a:p>
        </p:txBody>
      </p:sp>
      <p:graphicFrame>
        <p:nvGraphicFramePr>
          <p:cNvPr id="4" name="Table 3">
            <a:extLst>
              <a:ext uri="{FF2B5EF4-FFF2-40B4-BE49-F238E27FC236}">
                <a16:creationId xmlns:a16="http://schemas.microsoft.com/office/drawing/2014/main" id="{CC82238E-667A-4A95-B9F7-0368017522B4}"/>
              </a:ext>
            </a:extLst>
          </p:cNvPr>
          <p:cNvGraphicFramePr>
            <a:graphicFrameLocks noGrp="1"/>
          </p:cNvGraphicFramePr>
          <p:nvPr>
            <p:extLst/>
          </p:nvPr>
        </p:nvGraphicFramePr>
        <p:xfrm>
          <a:off x="4110181" y="1714499"/>
          <a:ext cx="3052618" cy="2011680"/>
        </p:xfrm>
        <a:graphic>
          <a:graphicData uri="http://schemas.openxmlformats.org/drawingml/2006/table">
            <a:tbl>
              <a:tblPr firstRow="1" bandRow="1">
                <a:tableStyleId>{5C22544A-7EE6-4342-B048-85BDC9FD1C3A}</a:tableStyleId>
              </a:tblPr>
              <a:tblGrid>
                <a:gridCol w="3052618">
                  <a:extLst>
                    <a:ext uri="{9D8B030D-6E8A-4147-A177-3AD203B41FA5}">
                      <a16:colId xmlns:a16="http://schemas.microsoft.com/office/drawing/2014/main" val="90566869"/>
                    </a:ext>
                  </a:extLst>
                </a:gridCol>
              </a:tblGrid>
              <a:tr h="370840">
                <a:tc>
                  <a:txBody>
                    <a:bodyPr/>
                    <a:lstStyle/>
                    <a:p>
                      <a:pPr algn="l"/>
                      <a:r>
                        <a:rPr lang="en-US" b="0" dirty="0" err="1">
                          <a:solidFill>
                            <a:schemeClr val="tx1"/>
                          </a:solidFill>
                        </a:rPr>
                        <a:t>DateTime</a:t>
                      </a:r>
                      <a:endParaRPr lang="en-US" b="0" dirty="0">
                        <a:solidFill>
                          <a:schemeClr val="tx1"/>
                        </a:solidFill>
                      </a:endParaRPr>
                    </a:p>
                    <a:p>
                      <a:r>
                        <a:rPr lang="en-US" b="0" dirty="0" err="1">
                          <a:solidFill>
                            <a:schemeClr val="tx1"/>
                          </a:solidFill>
                        </a:rPr>
                        <a:t>AccountID</a:t>
                      </a:r>
                      <a:endParaRPr lang="en-US" b="0" dirty="0">
                        <a:solidFill>
                          <a:schemeClr val="tx1"/>
                        </a:solidFill>
                      </a:endParaRPr>
                    </a:p>
                    <a:p>
                      <a:r>
                        <a:rPr lang="en-US" b="0" dirty="0">
                          <a:solidFill>
                            <a:schemeClr val="tx1"/>
                          </a:solidFill>
                        </a:rPr>
                        <a:t>Name</a:t>
                      </a:r>
                    </a:p>
                    <a:p>
                      <a:r>
                        <a:rPr lang="en-US" b="0" dirty="0">
                          <a:solidFill>
                            <a:schemeClr val="tx1"/>
                          </a:solidFill>
                        </a:rPr>
                        <a:t>…..</a:t>
                      </a:r>
                    </a:p>
                    <a:p>
                      <a:r>
                        <a:rPr lang="en-US" b="0" dirty="0">
                          <a:solidFill>
                            <a:schemeClr val="tx1"/>
                          </a:solidFill>
                        </a:rPr>
                        <a:t>     (statements of 6month)</a:t>
                      </a:r>
                    </a:p>
                    <a:p>
                      <a:r>
                        <a:rPr lang="en-US" b="0" dirty="0">
                          <a:solidFill>
                            <a:schemeClr val="tx1"/>
                          </a:solidFill>
                        </a:rPr>
                        <a:t>…..</a:t>
                      </a:r>
                    </a:p>
                    <a:p>
                      <a:r>
                        <a:rPr lang="en-US" b="0" dirty="0">
                          <a:solidFill>
                            <a:schemeClr val="tx1"/>
                          </a:solidFill>
                        </a:rPr>
                        <a:t>Current Balance</a:t>
                      </a:r>
                      <a:endParaRPr lang="en-IN"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65869393"/>
                  </a:ext>
                </a:extLst>
              </a:tr>
            </a:tbl>
          </a:graphicData>
        </a:graphic>
      </p:graphicFrame>
    </p:spTree>
    <p:extLst>
      <p:ext uri="{BB962C8B-B14F-4D97-AF65-F5344CB8AC3E}">
        <p14:creationId xmlns:p14="http://schemas.microsoft.com/office/powerpoint/2010/main" val="324217800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A9D8DCB-2003-4E8C-AC41-344A73B2F93E}"/>
              </a:ext>
            </a:extLst>
          </p:cNvPr>
          <p:cNvPicPr>
            <a:picLocks noChangeAspect="1"/>
          </p:cNvPicPr>
          <p:nvPr/>
        </p:nvPicPr>
        <p:blipFill rotWithShape="1">
          <a:blip r:embed="rId2"/>
          <a:srcRect l="27045" t="24634" r="27387" b="13922"/>
          <a:stretch/>
        </p:blipFill>
        <p:spPr>
          <a:xfrm>
            <a:off x="2071254" y="199266"/>
            <a:ext cx="8520545" cy="6459466"/>
          </a:xfrm>
          <a:prstGeom prst="rect">
            <a:avLst/>
          </a:prstGeom>
          <a:ln>
            <a:solidFill>
              <a:srgbClr val="00B0F0"/>
            </a:solidFill>
          </a:ln>
        </p:spPr>
      </p:pic>
    </p:spTree>
    <p:extLst>
      <p:ext uri="{BB962C8B-B14F-4D97-AF65-F5344CB8AC3E}">
        <p14:creationId xmlns:p14="http://schemas.microsoft.com/office/powerpoint/2010/main" val="25088493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668981"/>
            <a:ext cx="3805670" cy="1200329"/>
          </a:xfrm>
          <a:prstGeom prst="rect">
            <a:avLst/>
          </a:prstGeom>
          <a:noFill/>
          <a:ln>
            <a:solidFill>
              <a:schemeClr val="tx1"/>
            </a:solidFill>
          </a:ln>
        </p:spPr>
        <p:txBody>
          <a:bodyPr wrap="square" rtlCol="0">
            <a:spAutoFit/>
          </a:bodyPr>
          <a:lstStyle/>
          <a:p>
            <a:r>
              <a:rPr lang="en-US" dirty="0"/>
              <a:t>on executing you get output in different tabs as per each select query.</a:t>
            </a:r>
          </a:p>
          <a:p>
            <a:r>
              <a:rPr lang="en-US" dirty="0"/>
              <a:t>To get all results in one tab, </a:t>
            </a:r>
          </a:p>
          <a:p>
            <a:r>
              <a:rPr lang="en-US" dirty="0"/>
              <a:t>Press CTRL + ALT + ENTER</a:t>
            </a:r>
            <a:endParaRPr lang="en-IN" dirty="0"/>
          </a:p>
        </p:txBody>
      </p:sp>
      <p:pic>
        <p:nvPicPr>
          <p:cNvPr id="8" name="Picture 7">
            <a:extLst>
              <a:ext uri="{FF2B5EF4-FFF2-40B4-BE49-F238E27FC236}">
                <a16:creationId xmlns:a16="http://schemas.microsoft.com/office/drawing/2014/main" id="{D6A6F0AD-CE9E-43EA-9883-C0FCB682DB4D}"/>
              </a:ext>
            </a:extLst>
          </p:cNvPr>
          <p:cNvPicPr>
            <a:picLocks noChangeAspect="1"/>
          </p:cNvPicPr>
          <p:nvPr/>
        </p:nvPicPr>
        <p:blipFill rotWithShape="1">
          <a:blip r:embed="rId2">
            <a:extLst>
              <a:ext uri="{28A0092B-C50C-407E-A947-70E740481C1C}">
                <a14:useLocalDpi xmlns:a14="http://schemas.microsoft.com/office/drawing/2010/main" val="0"/>
              </a:ext>
            </a:extLst>
          </a:blip>
          <a:srcRect l="31250" t="33123" r="31478" b="39793"/>
          <a:stretch/>
        </p:blipFill>
        <p:spPr>
          <a:xfrm>
            <a:off x="5739245" y="932882"/>
            <a:ext cx="6109855" cy="2496117"/>
          </a:xfrm>
          <a:prstGeom prst="rect">
            <a:avLst/>
          </a:prstGeom>
          <a:ln>
            <a:solidFill>
              <a:srgbClr val="00B0F0"/>
            </a:solidFill>
          </a:ln>
        </p:spPr>
      </p:pic>
      <p:pic>
        <p:nvPicPr>
          <p:cNvPr id="7" name="Picture 6">
            <a:extLst>
              <a:ext uri="{FF2B5EF4-FFF2-40B4-BE49-F238E27FC236}">
                <a16:creationId xmlns:a16="http://schemas.microsoft.com/office/drawing/2014/main" id="{5C42E21D-CF81-4187-A683-41ADAD6D95BD}"/>
              </a:ext>
            </a:extLst>
          </p:cNvPr>
          <p:cNvPicPr>
            <a:picLocks noChangeAspect="1"/>
          </p:cNvPicPr>
          <p:nvPr/>
        </p:nvPicPr>
        <p:blipFill rotWithShape="1">
          <a:blip r:embed="rId3">
            <a:extLst>
              <a:ext uri="{28A0092B-C50C-407E-A947-70E740481C1C}">
                <a14:useLocalDpi xmlns:a14="http://schemas.microsoft.com/office/drawing/2010/main" val="0"/>
              </a:ext>
            </a:extLst>
          </a:blip>
          <a:srcRect l="16250" t="72132" r="47046" b="4826"/>
          <a:stretch/>
        </p:blipFill>
        <p:spPr>
          <a:xfrm>
            <a:off x="5739244" y="4059382"/>
            <a:ext cx="6109855" cy="2156419"/>
          </a:xfrm>
          <a:prstGeom prst="rect">
            <a:avLst/>
          </a:prstGeom>
          <a:ln>
            <a:solidFill>
              <a:srgbClr val="00B0F0"/>
            </a:solidFill>
          </a:ln>
        </p:spPr>
      </p:pic>
      <p:sp>
        <p:nvSpPr>
          <p:cNvPr id="9" name="TextBox 8">
            <a:extLst>
              <a:ext uri="{FF2B5EF4-FFF2-40B4-BE49-F238E27FC236}">
                <a16:creationId xmlns:a16="http://schemas.microsoft.com/office/drawing/2014/main" id="{02A5C59A-7AF0-4AA7-91B1-362281B3C5AC}"/>
              </a:ext>
            </a:extLst>
          </p:cNvPr>
          <p:cNvSpPr txBox="1"/>
          <p:nvPr/>
        </p:nvSpPr>
        <p:spPr>
          <a:xfrm>
            <a:off x="1634836" y="1714499"/>
            <a:ext cx="3805670" cy="646331"/>
          </a:xfrm>
          <a:prstGeom prst="rect">
            <a:avLst/>
          </a:prstGeom>
          <a:noFill/>
          <a:ln>
            <a:solidFill>
              <a:schemeClr val="tx1"/>
            </a:solidFill>
          </a:ln>
        </p:spPr>
        <p:txBody>
          <a:bodyPr wrap="square" rtlCol="0">
            <a:spAutoFit/>
          </a:bodyPr>
          <a:lstStyle/>
          <a:p>
            <a:r>
              <a:rPr lang="en-US" dirty="0"/>
              <a:t>On popup box, enter </a:t>
            </a:r>
            <a:r>
              <a:rPr lang="en-US" dirty="0" err="1"/>
              <a:t>AccountID</a:t>
            </a:r>
            <a:r>
              <a:rPr lang="en-US" dirty="0"/>
              <a:t> present in </a:t>
            </a:r>
            <a:r>
              <a:rPr lang="en-US" dirty="0" err="1"/>
              <a:t>Accountdetails</a:t>
            </a:r>
            <a:r>
              <a:rPr lang="en-US" dirty="0"/>
              <a:t> table.</a:t>
            </a:r>
            <a:endParaRPr lang="en-IN" dirty="0"/>
          </a:p>
        </p:txBody>
      </p:sp>
      <p:sp>
        <p:nvSpPr>
          <p:cNvPr id="2" name="Rectangle 1">
            <a:extLst>
              <a:ext uri="{FF2B5EF4-FFF2-40B4-BE49-F238E27FC236}">
                <a16:creationId xmlns:a16="http://schemas.microsoft.com/office/drawing/2014/main" id="{4B076D3E-1371-459C-8EA4-763D3B112703}"/>
              </a:ext>
            </a:extLst>
          </p:cNvPr>
          <p:cNvSpPr/>
          <p:nvPr/>
        </p:nvSpPr>
        <p:spPr>
          <a:xfrm>
            <a:off x="5739244" y="5818909"/>
            <a:ext cx="4319156" cy="4987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437033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4AE3AC2B-6C93-41E6-893E-34FA7ADE98DC}"/>
              </a:ext>
            </a:extLst>
          </p:cNvPr>
          <p:cNvPicPr>
            <a:picLocks noChangeAspect="1"/>
          </p:cNvPicPr>
          <p:nvPr/>
        </p:nvPicPr>
        <p:blipFill rotWithShape="1">
          <a:blip r:embed="rId2"/>
          <a:srcRect l="16478" t="36155" r="48409" b="5837"/>
          <a:stretch/>
        </p:blipFill>
        <p:spPr>
          <a:xfrm>
            <a:off x="1162052" y="554182"/>
            <a:ext cx="5266457" cy="4891496"/>
          </a:xfrm>
          <a:prstGeom prst="rect">
            <a:avLst/>
          </a:prstGeom>
          <a:ln>
            <a:solidFill>
              <a:srgbClr val="00B0F0"/>
            </a:solidFill>
          </a:ln>
        </p:spPr>
      </p:pic>
      <p:pic>
        <p:nvPicPr>
          <p:cNvPr id="4" name="Picture 3">
            <a:extLst>
              <a:ext uri="{FF2B5EF4-FFF2-40B4-BE49-F238E27FC236}">
                <a16:creationId xmlns:a16="http://schemas.microsoft.com/office/drawing/2014/main" id="{BDD01454-EBB6-4222-8A7D-C400619901C0}"/>
              </a:ext>
            </a:extLst>
          </p:cNvPr>
          <p:cNvPicPr>
            <a:picLocks noChangeAspect="1"/>
          </p:cNvPicPr>
          <p:nvPr/>
        </p:nvPicPr>
        <p:blipFill rotWithShape="1">
          <a:blip r:embed="rId3"/>
          <a:srcRect l="16591" t="36964" r="50000" b="5836"/>
          <a:stretch/>
        </p:blipFill>
        <p:spPr>
          <a:xfrm>
            <a:off x="6771410" y="554181"/>
            <a:ext cx="5081622" cy="4891495"/>
          </a:xfrm>
          <a:prstGeom prst="rect">
            <a:avLst/>
          </a:prstGeom>
          <a:ln>
            <a:solidFill>
              <a:srgbClr val="00B0F0"/>
            </a:solidFill>
          </a:ln>
        </p:spPr>
      </p:pic>
      <p:sp>
        <p:nvSpPr>
          <p:cNvPr id="5" name="Rectangle 4">
            <a:extLst>
              <a:ext uri="{FF2B5EF4-FFF2-40B4-BE49-F238E27FC236}">
                <a16:creationId xmlns:a16="http://schemas.microsoft.com/office/drawing/2014/main" id="{5E6C45B1-35EB-47D0-BC33-0A214E222F48}"/>
              </a:ext>
            </a:extLst>
          </p:cNvPr>
          <p:cNvSpPr/>
          <p:nvPr/>
        </p:nvSpPr>
        <p:spPr>
          <a:xfrm>
            <a:off x="5015345" y="5070764"/>
            <a:ext cx="1302328" cy="5957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7322299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668981"/>
            <a:ext cx="3805670" cy="646331"/>
          </a:xfrm>
          <a:prstGeom prst="rect">
            <a:avLst/>
          </a:prstGeom>
          <a:noFill/>
          <a:ln>
            <a:solidFill>
              <a:schemeClr val="tx1"/>
            </a:solidFill>
          </a:ln>
        </p:spPr>
        <p:txBody>
          <a:bodyPr wrap="square" rtlCol="0">
            <a:spAutoFit/>
          </a:bodyPr>
          <a:lstStyle/>
          <a:p>
            <a:r>
              <a:rPr lang="en-US" dirty="0"/>
              <a:t>on executing you get output as</a:t>
            </a:r>
          </a:p>
          <a:p>
            <a:r>
              <a:rPr lang="en-US" dirty="0"/>
              <a:t>Invalid </a:t>
            </a:r>
            <a:r>
              <a:rPr lang="en-US" dirty="0" err="1"/>
              <a:t>AccountID</a:t>
            </a:r>
            <a:endParaRPr lang="en-IN" dirty="0"/>
          </a:p>
        </p:txBody>
      </p:sp>
      <p:sp>
        <p:nvSpPr>
          <p:cNvPr id="9" name="TextBox 8">
            <a:extLst>
              <a:ext uri="{FF2B5EF4-FFF2-40B4-BE49-F238E27FC236}">
                <a16:creationId xmlns:a16="http://schemas.microsoft.com/office/drawing/2014/main" id="{02A5C59A-7AF0-4AA7-91B1-362281B3C5AC}"/>
              </a:ext>
            </a:extLst>
          </p:cNvPr>
          <p:cNvSpPr txBox="1"/>
          <p:nvPr/>
        </p:nvSpPr>
        <p:spPr>
          <a:xfrm>
            <a:off x="1634836" y="1714499"/>
            <a:ext cx="3805670" cy="646331"/>
          </a:xfrm>
          <a:prstGeom prst="rect">
            <a:avLst/>
          </a:prstGeom>
          <a:noFill/>
          <a:ln>
            <a:solidFill>
              <a:schemeClr val="tx1"/>
            </a:solidFill>
          </a:ln>
        </p:spPr>
        <p:txBody>
          <a:bodyPr wrap="square" rtlCol="0">
            <a:spAutoFit/>
          </a:bodyPr>
          <a:lstStyle/>
          <a:p>
            <a:r>
              <a:rPr lang="en-US" dirty="0"/>
              <a:t>Enter </a:t>
            </a:r>
            <a:r>
              <a:rPr lang="en-US" dirty="0" err="1"/>
              <a:t>AccountID</a:t>
            </a:r>
            <a:r>
              <a:rPr lang="en-US" dirty="0"/>
              <a:t> </a:t>
            </a:r>
            <a:r>
              <a:rPr lang="en-US" b="1" dirty="0"/>
              <a:t>not</a:t>
            </a:r>
            <a:r>
              <a:rPr lang="en-US" dirty="0"/>
              <a:t> </a:t>
            </a:r>
            <a:r>
              <a:rPr lang="en-US" b="1" dirty="0"/>
              <a:t>present</a:t>
            </a:r>
            <a:r>
              <a:rPr lang="en-US" dirty="0"/>
              <a:t> in </a:t>
            </a:r>
            <a:r>
              <a:rPr lang="en-US" dirty="0" err="1"/>
              <a:t>Accountdetails</a:t>
            </a:r>
            <a:r>
              <a:rPr lang="en-US" dirty="0"/>
              <a:t> table.</a:t>
            </a:r>
            <a:endParaRPr lang="en-IN" dirty="0"/>
          </a:p>
        </p:txBody>
      </p:sp>
      <p:pic>
        <p:nvPicPr>
          <p:cNvPr id="4" name="Picture 3">
            <a:extLst>
              <a:ext uri="{FF2B5EF4-FFF2-40B4-BE49-F238E27FC236}">
                <a16:creationId xmlns:a16="http://schemas.microsoft.com/office/drawing/2014/main" id="{E9C03684-D395-4AF3-B041-1201B121422B}"/>
              </a:ext>
            </a:extLst>
          </p:cNvPr>
          <p:cNvPicPr>
            <a:picLocks noChangeAspect="1"/>
          </p:cNvPicPr>
          <p:nvPr/>
        </p:nvPicPr>
        <p:blipFill rotWithShape="1">
          <a:blip r:embed="rId2"/>
          <a:srcRect l="31477" t="34417" r="31478" b="39389"/>
          <a:stretch/>
        </p:blipFill>
        <p:spPr>
          <a:xfrm>
            <a:off x="5739244" y="866954"/>
            <a:ext cx="5889720" cy="2341419"/>
          </a:xfrm>
          <a:prstGeom prst="rect">
            <a:avLst/>
          </a:prstGeom>
          <a:ln>
            <a:solidFill>
              <a:srgbClr val="00B0F0"/>
            </a:solidFill>
          </a:ln>
        </p:spPr>
      </p:pic>
      <p:pic>
        <p:nvPicPr>
          <p:cNvPr id="5" name="Picture 4">
            <a:extLst>
              <a:ext uri="{FF2B5EF4-FFF2-40B4-BE49-F238E27FC236}">
                <a16:creationId xmlns:a16="http://schemas.microsoft.com/office/drawing/2014/main" id="{FA58BB25-071E-44CE-940F-A5774D8FA52A}"/>
              </a:ext>
            </a:extLst>
          </p:cNvPr>
          <p:cNvPicPr>
            <a:picLocks noChangeAspect="1"/>
          </p:cNvPicPr>
          <p:nvPr/>
        </p:nvPicPr>
        <p:blipFill rotWithShape="1">
          <a:blip r:embed="rId3"/>
          <a:srcRect l="16136" t="55154" r="51692" b="8868"/>
          <a:stretch/>
        </p:blipFill>
        <p:spPr>
          <a:xfrm>
            <a:off x="6348846" y="3529367"/>
            <a:ext cx="4708619" cy="2960443"/>
          </a:xfrm>
          <a:prstGeom prst="rect">
            <a:avLst/>
          </a:prstGeom>
          <a:ln>
            <a:solidFill>
              <a:srgbClr val="00B0F0"/>
            </a:solidFill>
          </a:ln>
        </p:spPr>
      </p:pic>
      <p:sp>
        <p:nvSpPr>
          <p:cNvPr id="2" name="Rectangle 1">
            <a:extLst>
              <a:ext uri="{FF2B5EF4-FFF2-40B4-BE49-F238E27FC236}">
                <a16:creationId xmlns:a16="http://schemas.microsoft.com/office/drawing/2014/main" id="{4B076D3E-1371-459C-8EA4-763D3B112703}"/>
              </a:ext>
            </a:extLst>
          </p:cNvPr>
          <p:cNvSpPr/>
          <p:nvPr/>
        </p:nvSpPr>
        <p:spPr>
          <a:xfrm>
            <a:off x="6650182" y="5236419"/>
            <a:ext cx="2729346" cy="38852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96798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4DE8082F-7090-4D32-81F3-2AB432D31D18}"/>
              </a:ext>
            </a:extLst>
          </p:cNvPr>
          <p:cNvSpPr txBox="1"/>
          <p:nvPr/>
        </p:nvSpPr>
        <p:spPr>
          <a:xfrm>
            <a:off x="1524000" y="443345"/>
            <a:ext cx="8880764" cy="707886"/>
          </a:xfrm>
          <a:prstGeom prst="rect">
            <a:avLst/>
          </a:prstGeom>
          <a:noFill/>
        </p:spPr>
        <p:txBody>
          <a:bodyPr wrap="square" rtlCol="0">
            <a:spAutoFit/>
          </a:bodyPr>
          <a:lstStyle/>
          <a:p>
            <a:r>
              <a:rPr lang="en-US" sz="2000" b="1" dirty="0">
                <a:sym typeface="Wingdings" panose="05000000000000000000" pitchFamily="2" charset="2"/>
              </a:rPr>
              <a:t>Que-- Update Account status of each person.</a:t>
            </a:r>
          </a:p>
          <a:p>
            <a:r>
              <a:rPr lang="en-US" sz="2000" b="1" dirty="0">
                <a:sym typeface="Wingdings" panose="05000000000000000000" pitchFamily="2" charset="2"/>
              </a:rPr>
              <a:t>(If there is any transaction in last 6 months then show ACTIVE else show INACTIVE)</a:t>
            </a:r>
            <a:endParaRPr lang="en-IN" sz="2000" b="1" dirty="0"/>
          </a:p>
        </p:txBody>
      </p:sp>
      <p:pic>
        <p:nvPicPr>
          <p:cNvPr id="2" name="Picture 1">
            <a:extLst>
              <a:ext uri="{FF2B5EF4-FFF2-40B4-BE49-F238E27FC236}">
                <a16:creationId xmlns:a16="http://schemas.microsoft.com/office/drawing/2014/main" id="{030B55D4-DE22-4EE4-BFC8-8BADCF4630B2}"/>
              </a:ext>
            </a:extLst>
          </p:cNvPr>
          <p:cNvPicPr>
            <a:picLocks noChangeAspect="1"/>
          </p:cNvPicPr>
          <p:nvPr/>
        </p:nvPicPr>
        <p:blipFill rotWithShape="1">
          <a:blip r:embed="rId2"/>
          <a:srcRect l="16364" t="35951" r="47500" b="11093"/>
          <a:stretch/>
        </p:blipFill>
        <p:spPr>
          <a:xfrm>
            <a:off x="1704108" y="1438682"/>
            <a:ext cx="5888181" cy="4851281"/>
          </a:xfrm>
          <a:prstGeom prst="rect">
            <a:avLst/>
          </a:prstGeom>
          <a:ln>
            <a:solidFill>
              <a:srgbClr val="00B0F0"/>
            </a:solidFill>
          </a:ln>
        </p:spPr>
      </p:pic>
      <p:sp>
        <p:nvSpPr>
          <p:cNvPr id="5" name="TextBox 4">
            <a:extLst>
              <a:ext uri="{FF2B5EF4-FFF2-40B4-BE49-F238E27FC236}">
                <a16:creationId xmlns:a16="http://schemas.microsoft.com/office/drawing/2014/main" id="{72C67C12-8EE3-4D67-959A-81B38B5BA54F}"/>
              </a:ext>
            </a:extLst>
          </p:cNvPr>
          <p:cNvSpPr txBox="1"/>
          <p:nvPr/>
        </p:nvSpPr>
        <p:spPr>
          <a:xfrm>
            <a:off x="7897092" y="2782668"/>
            <a:ext cx="3408217" cy="646331"/>
          </a:xfrm>
          <a:prstGeom prst="rect">
            <a:avLst/>
          </a:prstGeom>
          <a:noFill/>
          <a:ln>
            <a:solidFill>
              <a:schemeClr val="tx1"/>
            </a:solidFill>
          </a:ln>
        </p:spPr>
        <p:txBody>
          <a:bodyPr wrap="square" rtlCol="0">
            <a:spAutoFit/>
          </a:bodyPr>
          <a:lstStyle/>
          <a:p>
            <a:r>
              <a:rPr lang="en-US" dirty="0"/>
              <a:t>Add column ACCOUNTSTATUS with default value as Active.</a:t>
            </a:r>
            <a:endParaRPr lang="en-IN" dirty="0"/>
          </a:p>
        </p:txBody>
      </p:sp>
    </p:spTree>
    <p:extLst>
      <p:ext uri="{BB962C8B-B14F-4D97-AF65-F5344CB8AC3E}">
        <p14:creationId xmlns:p14="http://schemas.microsoft.com/office/powerpoint/2010/main" val="206048250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0851602-4613-450C-880E-C50655E19167}"/>
              </a:ext>
            </a:extLst>
          </p:cNvPr>
          <p:cNvPicPr>
            <a:picLocks noChangeAspect="1"/>
          </p:cNvPicPr>
          <p:nvPr/>
        </p:nvPicPr>
        <p:blipFill rotWithShape="1">
          <a:blip r:embed="rId2"/>
          <a:srcRect l="27159" t="16751" r="27160" b="32517"/>
          <a:stretch/>
        </p:blipFill>
        <p:spPr>
          <a:xfrm>
            <a:off x="1927879" y="826515"/>
            <a:ext cx="8336241" cy="5204968"/>
          </a:xfrm>
          <a:prstGeom prst="rect">
            <a:avLst/>
          </a:prstGeom>
          <a:ln>
            <a:solidFill>
              <a:srgbClr val="00B0F0"/>
            </a:solidFill>
          </a:ln>
        </p:spPr>
      </p:pic>
    </p:spTree>
    <p:extLst>
      <p:ext uri="{BB962C8B-B14F-4D97-AF65-F5344CB8AC3E}">
        <p14:creationId xmlns:p14="http://schemas.microsoft.com/office/powerpoint/2010/main" val="352878125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14B1033-41DC-4BBE-A9B9-CF613BF8A2C7}"/>
              </a:ext>
            </a:extLst>
          </p:cNvPr>
          <p:cNvPicPr>
            <a:picLocks noChangeAspect="1"/>
          </p:cNvPicPr>
          <p:nvPr/>
        </p:nvPicPr>
        <p:blipFill rotWithShape="1">
          <a:blip r:embed="rId2"/>
          <a:srcRect l="16363" t="49975" r="50001" b="11092"/>
          <a:stretch/>
        </p:blipFill>
        <p:spPr>
          <a:xfrm>
            <a:off x="2701636" y="501427"/>
            <a:ext cx="6788727" cy="4417735"/>
          </a:xfrm>
          <a:prstGeom prst="rect">
            <a:avLst/>
          </a:prstGeom>
          <a:ln>
            <a:solidFill>
              <a:srgbClr val="00B0F0"/>
            </a:solidFill>
          </a:ln>
        </p:spPr>
      </p:pic>
      <p:sp>
        <p:nvSpPr>
          <p:cNvPr id="5" name="TextBox 4">
            <a:extLst>
              <a:ext uri="{FF2B5EF4-FFF2-40B4-BE49-F238E27FC236}">
                <a16:creationId xmlns:a16="http://schemas.microsoft.com/office/drawing/2014/main" id="{584FAD84-F786-428E-9194-711F9B1C9B3B}"/>
              </a:ext>
            </a:extLst>
          </p:cNvPr>
          <p:cNvSpPr txBox="1"/>
          <p:nvPr/>
        </p:nvSpPr>
        <p:spPr>
          <a:xfrm>
            <a:off x="3387436" y="5334000"/>
            <a:ext cx="5417126" cy="646331"/>
          </a:xfrm>
          <a:prstGeom prst="rect">
            <a:avLst/>
          </a:prstGeom>
          <a:noFill/>
          <a:ln>
            <a:solidFill>
              <a:schemeClr val="tx1"/>
            </a:solidFill>
          </a:ln>
        </p:spPr>
        <p:txBody>
          <a:bodyPr wrap="square" rtlCol="0">
            <a:spAutoFit/>
          </a:bodyPr>
          <a:lstStyle/>
          <a:p>
            <a:r>
              <a:rPr lang="en-US" dirty="0"/>
              <a:t>Here, </a:t>
            </a:r>
            <a:r>
              <a:rPr lang="en-US" dirty="0" err="1"/>
              <a:t>AccountID’s</a:t>
            </a:r>
            <a:r>
              <a:rPr lang="en-US" dirty="0"/>
              <a:t> who did transactions has their Account status as Active while rest are Inactive.</a:t>
            </a:r>
            <a:endParaRPr lang="en-IN" dirty="0"/>
          </a:p>
        </p:txBody>
      </p:sp>
    </p:spTree>
    <p:extLst>
      <p:ext uri="{BB962C8B-B14F-4D97-AF65-F5344CB8AC3E}">
        <p14:creationId xmlns:p14="http://schemas.microsoft.com/office/powerpoint/2010/main" val="80994979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INDEXES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13</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6151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415934" y="127857"/>
            <a:ext cx="9360131" cy="6247864"/>
          </a:xfrm>
          <a:prstGeom prst="rect">
            <a:avLst/>
          </a:prstGeom>
          <a:noFill/>
        </p:spPr>
        <p:txBody>
          <a:bodyPr wrap="square" rtlCol="0">
            <a:spAutoFit/>
          </a:bodyPr>
          <a:lstStyle/>
          <a:p>
            <a:r>
              <a:rPr lang="en-US" sz="2000" dirty="0"/>
              <a:t>Indexes is a database object used to improve performance of a query.</a:t>
            </a:r>
          </a:p>
          <a:p>
            <a:endParaRPr lang="en-US" sz="2000" dirty="0"/>
          </a:p>
          <a:p>
            <a:r>
              <a:rPr lang="en-US" sz="2000" b="1" dirty="0"/>
              <a:t>Based on search criteria</a:t>
            </a:r>
            <a:r>
              <a:rPr lang="en-US" sz="2000" dirty="0"/>
              <a:t>, there are 3 types of indexes—</a:t>
            </a:r>
          </a:p>
          <a:p>
            <a:pPr>
              <a:buFont typeface="Arial" pitchFamily="34" charset="0"/>
              <a:buChar char="•"/>
            </a:pPr>
            <a:r>
              <a:rPr lang="en-US" sz="2000" dirty="0"/>
              <a:t> </a:t>
            </a:r>
            <a:r>
              <a:rPr lang="en-US" sz="2000" dirty="0" err="1"/>
              <a:t>Btree</a:t>
            </a:r>
            <a:r>
              <a:rPr lang="en-US" sz="2000" dirty="0"/>
              <a:t> index (Balanced Tree) – find node value and search for specified data</a:t>
            </a:r>
          </a:p>
          <a:p>
            <a:pPr>
              <a:buFont typeface="Arial" pitchFamily="34" charset="0"/>
              <a:buChar char="•"/>
            </a:pPr>
            <a:r>
              <a:rPr lang="en-US" sz="2000" dirty="0"/>
              <a:t> Hash index – finds any value in single step by storing path of each value. It needs lot of storage space resulting In failure of storage engine</a:t>
            </a:r>
          </a:p>
          <a:p>
            <a:pPr>
              <a:buFont typeface="Arial" pitchFamily="34" charset="0"/>
              <a:buChar char="•"/>
            </a:pPr>
            <a:r>
              <a:rPr lang="en-US" sz="2000" dirty="0"/>
              <a:t> </a:t>
            </a:r>
            <a:r>
              <a:rPr lang="en-US" sz="2000" dirty="0" err="1"/>
              <a:t>Rtree</a:t>
            </a:r>
            <a:r>
              <a:rPr lang="en-US" sz="2000" dirty="0"/>
              <a:t> index – (Random Forest Tree)it works for multidimensional data</a:t>
            </a:r>
          </a:p>
          <a:p>
            <a:endParaRPr lang="en-US" sz="2000" dirty="0"/>
          </a:p>
          <a:p>
            <a:r>
              <a:rPr lang="en-US" sz="2000" b="1" dirty="0"/>
              <a:t>Based on type of column</a:t>
            </a:r>
            <a:r>
              <a:rPr lang="en-US" sz="2000" dirty="0"/>
              <a:t>, types of indexes are –</a:t>
            </a:r>
          </a:p>
          <a:p>
            <a:pPr>
              <a:buFont typeface="Arial" pitchFamily="34" charset="0"/>
              <a:buChar char="•"/>
            </a:pPr>
            <a:r>
              <a:rPr lang="en-IN" sz="2000" dirty="0"/>
              <a:t> </a:t>
            </a:r>
            <a:r>
              <a:rPr lang="en-IN" sz="2000" dirty="0" err="1"/>
              <a:t>Clustured</a:t>
            </a:r>
            <a:r>
              <a:rPr lang="en-IN" sz="2000" dirty="0"/>
              <a:t> index – index is written on primary key column</a:t>
            </a:r>
          </a:p>
          <a:p>
            <a:pPr>
              <a:buFont typeface="Arial" pitchFamily="34" charset="0"/>
              <a:buChar char="•"/>
            </a:pPr>
            <a:r>
              <a:rPr lang="en-IN" sz="2000" dirty="0"/>
              <a:t> Non-</a:t>
            </a:r>
            <a:r>
              <a:rPr lang="en-IN" sz="2000" dirty="0" err="1"/>
              <a:t>clustured</a:t>
            </a:r>
            <a:r>
              <a:rPr lang="en-IN" sz="2000" dirty="0"/>
              <a:t> index– index is written on non primary key column</a:t>
            </a:r>
          </a:p>
          <a:p>
            <a:endParaRPr lang="en-IN" sz="2000" dirty="0"/>
          </a:p>
          <a:p>
            <a:r>
              <a:rPr lang="en-IN" sz="2000" b="1" dirty="0"/>
              <a:t>Based on </a:t>
            </a:r>
            <a:r>
              <a:rPr lang="en-IN" sz="2000" b="1" dirty="0" err="1"/>
              <a:t>datatype</a:t>
            </a:r>
            <a:r>
              <a:rPr lang="en-IN" sz="2000" b="1" dirty="0"/>
              <a:t> of a column</a:t>
            </a:r>
            <a:r>
              <a:rPr lang="en-IN" sz="2000" dirty="0"/>
              <a:t>, types of indexes are –</a:t>
            </a:r>
          </a:p>
          <a:p>
            <a:pPr>
              <a:buFont typeface="Arial" pitchFamily="34" charset="0"/>
              <a:buChar char="•"/>
            </a:pPr>
            <a:r>
              <a:rPr lang="en-IN" sz="2000" dirty="0"/>
              <a:t> Unique index – accepts value of only INT, CHAR, VARCHAR. No duplicates only unique</a:t>
            </a:r>
          </a:p>
          <a:p>
            <a:pPr>
              <a:buFont typeface="Arial" pitchFamily="34" charset="0"/>
              <a:buChar char="•"/>
            </a:pPr>
            <a:r>
              <a:rPr lang="en-IN" sz="2000" dirty="0"/>
              <a:t> Full Text index – used for lengthy text like more than 255</a:t>
            </a:r>
          </a:p>
          <a:p>
            <a:pPr>
              <a:buFont typeface="Arial" pitchFamily="34" charset="0"/>
              <a:buChar char="•"/>
            </a:pPr>
            <a:r>
              <a:rPr lang="en-IN" sz="2000" dirty="0"/>
              <a:t> Spatial index – used for multidimensional values or fractional values</a:t>
            </a:r>
          </a:p>
          <a:p>
            <a:endParaRPr lang="en-US" sz="2000" dirty="0"/>
          </a:p>
          <a:p>
            <a:r>
              <a:rPr lang="en-US" sz="2000" b="1" dirty="0"/>
              <a:t>S</a:t>
            </a:r>
            <a:r>
              <a:rPr lang="en-IN" sz="2000" b="1" dirty="0" err="1"/>
              <a:t>yntax</a:t>
            </a:r>
            <a:r>
              <a:rPr lang="en-IN" sz="2000" dirty="0"/>
              <a:t>—</a:t>
            </a:r>
          </a:p>
          <a:p>
            <a:r>
              <a:rPr lang="en-US" sz="2000" dirty="0"/>
              <a:t>C</a:t>
            </a:r>
            <a:r>
              <a:rPr lang="en-IN" sz="2000" dirty="0"/>
              <a:t>REATE INDEX </a:t>
            </a:r>
            <a:r>
              <a:rPr lang="en-IN" sz="2000" dirty="0" err="1"/>
              <a:t>indexname</a:t>
            </a:r>
            <a:endParaRPr lang="en-IN" sz="2000" dirty="0"/>
          </a:p>
          <a:p>
            <a:r>
              <a:rPr lang="en-US" sz="2000" dirty="0"/>
              <a:t>O</a:t>
            </a:r>
            <a:r>
              <a:rPr lang="en-IN" sz="2000" dirty="0"/>
              <a:t>N </a:t>
            </a:r>
            <a:r>
              <a:rPr lang="en-IN" sz="2000" dirty="0" err="1"/>
              <a:t>tablename</a:t>
            </a:r>
            <a:r>
              <a:rPr lang="en-IN" sz="2000" dirty="0"/>
              <a:t>(</a:t>
            </a:r>
            <a:r>
              <a:rPr lang="en-IN" sz="2000" dirty="0" err="1"/>
              <a:t>columnname</a:t>
            </a:r>
            <a:r>
              <a:rPr lang="en-IN" sz="2000" dirty="0"/>
              <a:t>);</a:t>
            </a:r>
          </a:p>
        </p:txBody>
      </p:sp>
    </p:spTree>
    <p:extLst>
      <p:ext uri="{BB962C8B-B14F-4D97-AF65-F5344CB8AC3E}">
        <p14:creationId xmlns:p14="http://schemas.microsoft.com/office/powerpoint/2010/main" val="3668895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367146"/>
            <a:ext cx="9988236" cy="400110"/>
          </a:xfrm>
          <a:prstGeom prst="rect">
            <a:avLst/>
          </a:prstGeom>
        </p:spPr>
        <p:txBody>
          <a:bodyPr wrap="square">
            <a:spAutoFit/>
          </a:bodyPr>
          <a:lstStyle/>
          <a:p>
            <a:r>
              <a:rPr lang="en-IN" sz="2000" dirty="0"/>
              <a:t>By default, strong password is selected as Authentication method. Keep it as it is and </a:t>
            </a:r>
            <a:r>
              <a:rPr lang="en-IN" sz="2000" b="1" dirty="0"/>
              <a:t>NEXT</a:t>
            </a:r>
          </a:p>
        </p:txBody>
      </p:sp>
      <p:pic>
        <p:nvPicPr>
          <p:cNvPr id="4" name="Picture 3">
            <a:extLst>
              <a:ext uri="{FF2B5EF4-FFF2-40B4-BE49-F238E27FC236}">
                <a16:creationId xmlns:a16="http://schemas.microsoft.com/office/drawing/2014/main" id="{0E46E6C6-5FCE-43AD-A4B0-9D9AEF8696C0}"/>
              </a:ext>
            </a:extLst>
          </p:cNvPr>
          <p:cNvPicPr>
            <a:picLocks noChangeAspect="1"/>
          </p:cNvPicPr>
          <p:nvPr/>
        </p:nvPicPr>
        <p:blipFill rotWithShape="1">
          <a:blip r:embed="rId2">
            <a:extLst>
              <a:ext uri="{28A0092B-C50C-407E-A947-70E740481C1C}">
                <a14:useLocalDpi xmlns:a14="http://schemas.microsoft.com/office/drawing/2010/main" val="0"/>
              </a:ext>
            </a:extLst>
          </a:blip>
          <a:srcRect l="21364" t="8869" r="21705" b="15372"/>
          <a:stretch/>
        </p:blipFill>
        <p:spPr>
          <a:xfrm>
            <a:off x="2666579" y="1007099"/>
            <a:ext cx="7633855" cy="5711285"/>
          </a:xfrm>
          <a:prstGeom prst="rect">
            <a:avLst/>
          </a:prstGeom>
        </p:spPr>
      </p:pic>
      <p:sp>
        <p:nvSpPr>
          <p:cNvPr id="6" name="Rectangle 5">
            <a:extLst>
              <a:ext uri="{FF2B5EF4-FFF2-40B4-BE49-F238E27FC236}">
                <a16:creationId xmlns:a16="http://schemas.microsoft.com/office/drawing/2014/main" id="{DDB18440-ABC9-47B5-A6CA-699C34257EBC}"/>
              </a:ext>
            </a:extLst>
          </p:cNvPr>
          <p:cNvSpPr/>
          <p:nvPr/>
        </p:nvSpPr>
        <p:spPr>
          <a:xfrm>
            <a:off x="4932218" y="1814945"/>
            <a:ext cx="4322618" cy="5818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89861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BDC5F804-5B3B-4FF7-BA95-0F1FBBA3F9D7}"/>
              </a:ext>
            </a:extLst>
          </p:cNvPr>
          <p:cNvPicPr>
            <a:picLocks noChangeAspect="1"/>
          </p:cNvPicPr>
          <p:nvPr/>
        </p:nvPicPr>
        <p:blipFill rotWithShape="1">
          <a:blip r:embed="rId2"/>
          <a:srcRect t="19783" r="59375" b="56165"/>
          <a:stretch/>
        </p:blipFill>
        <p:spPr>
          <a:xfrm>
            <a:off x="1752599" y="587660"/>
            <a:ext cx="8686801" cy="2891562"/>
          </a:xfrm>
          <a:prstGeom prst="rect">
            <a:avLst/>
          </a:prstGeom>
          <a:ln>
            <a:solidFill>
              <a:srgbClr val="00B0F0"/>
            </a:solidFill>
          </a:ln>
        </p:spPr>
      </p:pic>
      <p:sp>
        <p:nvSpPr>
          <p:cNvPr id="5" name="Rectangle 4">
            <a:extLst>
              <a:ext uri="{FF2B5EF4-FFF2-40B4-BE49-F238E27FC236}">
                <a16:creationId xmlns:a16="http://schemas.microsoft.com/office/drawing/2014/main" id="{2820AE46-8448-4F13-847D-A7A1B5B3F13E}"/>
              </a:ext>
            </a:extLst>
          </p:cNvPr>
          <p:cNvSpPr/>
          <p:nvPr/>
        </p:nvSpPr>
        <p:spPr>
          <a:xfrm>
            <a:off x="2840182" y="1926647"/>
            <a:ext cx="1856509" cy="7897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526AB79D-65B1-4337-906F-54E8ED7BF110}"/>
              </a:ext>
            </a:extLst>
          </p:cNvPr>
          <p:cNvPicPr>
            <a:picLocks noChangeAspect="1"/>
          </p:cNvPicPr>
          <p:nvPr/>
        </p:nvPicPr>
        <p:blipFill rotWithShape="1">
          <a:blip r:embed="rId3"/>
          <a:srcRect l="15682" t="31708" r="56818" b="55154"/>
          <a:stretch/>
        </p:blipFill>
        <p:spPr>
          <a:xfrm>
            <a:off x="1752599" y="4124615"/>
            <a:ext cx="8305801" cy="2230896"/>
          </a:xfrm>
          <a:prstGeom prst="rect">
            <a:avLst/>
          </a:prstGeom>
          <a:ln>
            <a:solidFill>
              <a:srgbClr val="00B0F0"/>
            </a:solidFill>
          </a:ln>
        </p:spPr>
      </p:pic>
    </p:spTree>
    <p:extLst>
      <p:ext uri="{BB962C8B-B14F-4D97-AF65-F5344CB8AC3E}">
        <p14:creationId xmlns:p14="http://schemas.microsoft.com/office/powerpoint/2010/main" val="12823764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F10FD5E5-2598-410B-9C78-A632CA6C123B}"/>
              </a:ext>
            </a:extLst>
          </p:cNvPr>
          <p:cNvSpPr txBox="1"/>
          <p:nvPr/>
        </p:nvSpPr>
        <p:spPr>
          <a:xfrm>
            <a:off x="3241964" y="4197927"/>
            <a:ext cx="5430981" cy="707886"/>
          </a:xfrm>
          <a:prstGeom prst="rect">
            <a:avLst/>
          </a:prstGeom>
          <a:noFill/>
          <a:ln>
            <a:solidFill>
              <a:schemeClr val="tx1"/>
            </a:solidFill>
          </a:ln>
        </p:spPr>
        <p:txBody>
          <a:bodyPr wrap="square" rtlCol="0">
            <a:spAutoFit/>
          </a:bodyPr>
          <a:lstStyle/>
          <a:p>
            <a:r>
              <a:rPr lang="en-US" sz="2000" dirty="0"/>
              <a:t>Here, Index is created but it gives warning of storage engine as Hash index requires more space </a:t>
            </a:r>
            <a:endParaRPr lang="en-IN" sz="2000" dirty="0"/>
          </a:p>
        </p:txBody>
      </p:sp>
      <p:pic>
        <p:nvPicPr>
          <p:cNvPr id="7" name="Picture 6">
            <a:extLst>
              <a:ext uri="{FF2B5EF4-FFF2-40B4-BE49-F238E27FC236}">
                <a16:creationId xmlns:a16="http://schemas.microsoft.com/office/drawing/2014/main" id="{BE66469F-E678-4702-BEC8-F099A7FD823D}"/>
              </a:ext>
            </a:extLst>
          </p:cNvPr>
          <p:cNvPicPr>
            <a:picLocks noChangeAspect="1"/>
          </p:cNvPicPr>
          <p:nvPr/>
        </p:nvPicPr>
        <p:blipFill rotWithShape="1">
          <a:blip r:embed="rId2"/>
          <a:srcRect t="28272" r="29773" b="41208"/>
          <a:stretch/>
        </p:blipFill>
        <p:spPr>
          <a:xfrm>
            <a:off x="1052945" y="789709"/>
            <a:ext cx="10801822" cy="2639290"/>
          </a:xfrm>
          <a:prstGeom prst="rect">
            <a:avLst/>
          </a:prstGeom>
          <a:ln>
            <a:solidFill>
              <a:srgbClr val="00B0F0"/>
            </a:solidFill>
          </a:ln>
        </p:spPr>
      </p:pic>
    </p:spTree>
    <p:extLst>
      <p:ext uri="{BB962C8B-B14F-4D97-AF65-F5344CB8AC3E}">
        <p14:creationId xmlns:p14="http://schemas.microsoft.com/office/powerpoint/2010/main" val="3521192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6DC92104-C2DF-499F-8B94-C54F36A634C1}"/>
              </a:ext>
            </a:extLst>
          </p:cNvPr>
          <p:cNvPicPr>
            <a:picLocks noChangeAspect="1"/>
          </p:cNvPicPr>
          <p:nvPr/>
        </p:nvPicPr>
        <p:blipFill rotWithShape="1">
          <a:blip r:embed="rId2"/>
          <a:srcRect l="15909" t="42421" r="49205" b="46943"/>
          <a:stretch/>
        </p:blipFill>
        <p:spPr>
          <a:xfrm>
            <a:off x="1228727" y="1786368"/>
            <a:ext cx="10234308" cy="1754332"/>
          </a:xfrm>
          <a:prstGeom prst="rect">
            <a:avLst/>
          </a:prstGeom>
          <a:ln>
            <a:solidFill>
              <a:srgbClr val="00B0F0"/>
            </a:solidFill>
          </a:ln>
        </p:spPr>
      </p:pic>
      <p:sp>
        <p:nvSpPr>
          <p:cNvPr id="4" name="TextBox 3">
            <a:extLst>
              <a:ext uri="{FF2B5EF4-FFF2-40B4-BE49-F238E27FC236}">
                <a16:creationId xmlns:a16="http://schemas.microsoft.com/office/drawing/2014/main" id="{987BB15B-BA52-4B4E-843C-78FA8CE627BB}"/>
              </a:ext>
            </a:extLst>
          </p:cNvPr>
          <p:cNvSpPr txBox="1"/>
          <p:nvPr/>
        </p:nvSpPr>
        <p:spPr>
          <a:xfrm>
            <a:off x="2867891" y="805235"/>
            <a:ext cx="2978727" cy="400110"/>
          </a:xfrm>
          <a:prstGeom prst="rect">
            <a:avLst/>
          </a:prstGeom>
          <a:noFill/>
        </p:spPr>
        <p:txBody>
          <a:bodyPr wrap="square" rtlCol="0">
            <a:spAutoFit/>
          </a:bodyPr>
          <a:lstStyle/>
          <a:p>
            <a:r>
              <a:rPr lang="en-US" sz="2000" dirty="0"/>
              <a:t>To delete Index </a:t>
            </a:r>
            <a:endParaRPr lang="en-IN" sz="2000" dirty="0"/>
          </a:p>
        </p:txBody>
      </p:sp>
    </p:spTree>
    <p:extLst>
      <p:ext uri="{BB962C8B-B14F-4D97-AF65-F5344CB8AC3E}">
        <p14:creationId xmlns:p14="http://schemas.microsoft.com/office/powerpoint/2010/main" val="39229963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TRIGGER</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14</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341895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56211" y="305067"/>
            <a:ext cx="9679577" cy="6247864"/>
          </a:xfrm>
          <a:prstGeom prst="rect">
            <a:avLst/>
          </a:prstGeom>
          <a:noFill/>
        </p:spPr>
        <p:txBody>
          <a:bodyPr wrap="square" rtlCol="0">
            <a:spAutoFit/>
          </a:bodyPr>
          <a:lstStyle/>
          <a:p>
            <a:r>
              <a:rPr lang="en-US" sz="2000" b="1" dirty="0"/>
              <a:t>Trigger</a:t>
            </a:r>
            <a:r>
              <a:rPr lang="en-US" sz="2000" dirty="0"/>
              <a:t> is a database object used to automate the query.</a:t>
            </a:r>
          </a:p>
          <a:p>
            <a:endParaRPr lang="en-US" sz="2000" dirty="0"/>
          </a:p>
          <a:p>
            <a:r>
              <a:rPr lang="en-US" sz="2000" dirty="0"/>
              <a:t>It get executed automatically without printing any result set.</a:t>
            </a:r>
          </a:p>
          <a:p>
            <a:endParaRPr lang="en-US" sz="2000" dirty="0"/>
          </a:p>
          <a:p>
            <a:r>
              <a:rPr lang="en-US" sz="2000" dirty="0"/>
              <a:t>In trigger, there are </a:t>
            </a:r>
            <a:r>
              <a:rPr lang="en-US" sz="2000" b="1" dirty="0"/>
              <a:t>two scenarios</a:t>
            </a:r>
            <a:r>
              <a:rPr lang="en-US" sz="2000" dirty="0"/>
              <a:t>—</a:t>
            </a:r>
          </a:p>
          <a:p>
            <a:pPr marL="342900" indent="-342900">
              <a:buAutoNum type="arabicPeriod"/>
            </a:pPr>
            <a:r>
              <a:rPr lang="en-US" sz="2000" dirty="0"/>
              <a:t>Time of execution – Before/ After</a:t>
            </a:r>
          </a:p>
          <a:p>
            <a:pPr marL="342900" indent="-342900">
              <a:buAutoNum type="arabicPeriod"/>
            </a:pPr>
            <a:r>
              <a:rPr lang="en-US" sz="2000" dirty="0"/>
              <a:t>Cause of execution – DML commands (insert/ update/ delete)</a:t>
            </a:r>
          </a:p>
          <a:p>
            <a:pPr marL="342900" indent="-342900"/>
            <a:endParaRPr lang="en-US" sz="2000" dirty="0"/>
          </a:p>
          <a:p>
            <a:pPr marL="342900" indent="-342900"/>
            <a:r>
              <a:rPr lang="en-US" sz="2000" dirty="0"/>
              <a:t>Trigger works as a </a:t>
            </a:r>
            <a:r>
              <a:rPr lang="en-US" sz="2000" b="1" dirty="0"/>
              <a:t>program in the backend</a:t>
            </a:r>
            <a:r>
              <a:rPr lang="en-US" sz="2000" dirty="0"/>
              <a:t>.</a:t>
            </a:r>
          </a:p>
          <a:p>
            <a:pPr marL="342900" indent="-342900"/>
            <a:endParaRPr lang="en-US" sz="2000" dirty="0"/>
          </a:p>
          <a:p>
            <a:pPr marL="342900" indent="-342900"/>
            <a:r>
              <a:rPr lang="en-US" sz="2000" b="1" dirty="0"/>
              <a:t>Syntax-</a:t>
            </a:r>
          </a:p>
          <a:p>
            <a:pPr marL="342900" indent="-342900"/>
            <a:r>
              <a:rPr lang="en-US" sz="2000" dirty="0"/>
              <a:t>Create trigger </a:t>
            </a:r>
            <a:r>
              <a:rPr lang="en-US" sz="2000" dirty="0" err="1"/>
              <a:t>triggername</a:t>
            </a:r>
            <a:endParaRPr lang="en-US" sz="2000" dirty="0"/>
          </a:p>
          <a:p>
            <a:pPr marL="342900" indent="-342900"/>
            <a:r>
              <a:rPr lang="en-US" sz="2000" dirty="0"/>
              <a:t>Before/After Insert/Update/Delete</a:t>
            </a:r>
          </a:p>
          <a:p>
            <a:pPr marL="342900" indent="-342900"/>
            <a:r>
              <a:rPr lang="en-US" sz="2000" dirty="0"/>
              <a:t>On </a:t>
            </a:r>
            <a:r>
              <a:rPr lang="en-US" sz="2000" dirty="0" err="1"/>
              <a:t>tablename</a:t>
            </a:r>
            <a:endParaRPr lang="en-US" sz="2000" dirty="0"/>
          </a:p>
          <a:p>
            <a:pPr marL="342900" indent="-342900"/>
            <a:r>
              <a:rPr lang="en-US" sz="2000" dirty="0"/>
              <a:t>For each row</a:t>
            </a:r>
          </a:p>
          <a:p>
            <a:pPr marL="342900" indent="-342900"/>
            <a:r>
              <a:rPr lang="en-US" sz="2000" dirty="0"/>
              <a:t>Begin</a:t>
            </a:r>
          </a:p>
          <a:p>
            <a:pPr marL="342900" indent="-342900"/>
            <a:r>
              <a:rPr lang="en-US" sz="2000" dirty="0"/>
              <a:t>	…</a:t>
            </a:r>
          </a:p>
          <a:p>
            <a:pPr marL="342900" indent="-342900"/>
            <a:r>
              <a:rPr lang="en-US" sz="2000" dirty="0"/>
              <a:t>		query</a:t>
            </a:r>
          </a:p>
          <a:p>
            <a:pPr marL="342900" indent="-342900"/>
            <a:r>
              <a:rPr lang="en-US" sz="2000" dirty="0"/>
              <a:t>	…</a:t>
            </a:r>
          </a:p>
          <a:p>
            <a:pPr marL="342900" indent="-342900"/>
            <a:r>
              <a:rPr lang="en-US" sz="2000" dirty="0"/>
              <a:t>End</a:t>
            </a:r>
          </a:p>
        </p:txBody>
      </p:sp>
    </p:spTree>
    <p:extLst>
      <p:ext uri="{BB962C8B-B14F-4D97-AF65-F5344CB8AC3E}">
        <p14:creationId xmlns:p14="http://schemas.microsoft.com/office/powerpoint/2010/main" val="335787937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D5EAA37F-C29D-4873-BD43-BAF8E4A5095E}"/>
              </a:ext>
            </a:extLst>
          </p:cNvPr>
          <p:cNvPicPr>
            <a:picLocks noChangeAspect="1"/>
          </p:cNvPicPr>
          <p:nvPr/>
        </p:nvPicPr>
        <p:blipFill rotWithShape="1">
          <a:blip r:embed="rId2"/>
          <a:srcRect l="18863" t="22614" r="34887" b="17742"/>
          <a:stretch/>
        </p:blipFill>
        <p:spPr>
          <a:xfrm>
            <a:off x="3746790" y="1011382"/>
            <a:ext cx="7689274" cy="5575198"/>
          </a:xfrm>
          <a:prstGeom prst="rect">
            <a:avLst/>
          </a:prstGeom>
          <a:ln>
            <a:solidFill>
              <a:srgbClr val="00B0F0"/>
            </a:solidFill>
          </a:ln>
        </p:spPr>
      </p:pic>
      <p:sp>
        <p:nvSpPr>
          <p:cNvPr id="4" name="TextBox 3">
            <a:extLst>
              <a:ext uri="{FF2B5EF4-FFF2-40B4-BE49-F238E27FC236}">
                <a16:creationId xmlns:a16="http://schemas.microsoft.com/office/drawing/2014/main" id="{89610738-FA86-416C-929A-41907C5A68C7}"/>
              </a:ext>
            </a:extLst>
          </p:cNvPr>
          <p:cNvSpPr txBox="1"/>
          <p:nvPr/>
        </p:nvSpPr>
        <p:spPr>
          <a:xfrm>
            <a:off x="1274618" y="2135332"/>
            <a:ext cx="1735282" cy="1015663"/>
          </a:xfrm>
          <a:prstGeom prst="rect">
            <a:avLst/>
          </a:prstGeom>
          <a:noFill/>
        </p:spPr>
        <p:txBody>
          <a:bodyPr wrap="square" rtlCol="0">
            <a:spAutoFit/>
          </a:bodyPr>
          <a:lstStyle/>
          <a:p>
            <a:r>
              <a:rPr lang="en-US" sz="2000" dirty="0"/>
              <a:t>STEP 1--</a:t>
            </a:r>
          </a:p>
          <a:p>
            <a:r>
              <a:rPr lang="en-US" sz="2000" dirty="0"/>
              <a:t>Trigger query </a:t>
            </a:r>
          </a:p>
          <a:p>
            <a:r>
              <a:rPr lang="en-US" sz="2000" dirty="0"/>
              <a:t>(part I)</a:t>
            </a:r>
            <a:endParaRPr lang="en-IN" sz="2000" dirty="0"/>
          </a:p>
        </p:txBody>
      </p:sp>
      <p:sp>
        <p:nvSpPr>
          <p:cNvPr id="7" name="TextBox 6">
            <a:extLst>
              <a:ext uri="{FF2B5EF4-FFF2-40B4-BE49-F238E27FC236}">
                <a16:creationId xmlns:a16="http://schemas.microsoft.com/office/drawing/2014/main" id="{18D1B17F-EBE0-4874-B482-7614C916D652}"/>
              </a:ext>
            </a:extLst>
          </p:cNvPr>
          <p:cNvSpPr txBox="1"/>
          <p:nvPr/>
        </p:nvSpPr>
        <p:spPr>
          <a:xfrm>
            <a:off x="1274618" y="271420"/>
            <a:ext cx="9679577" cy="400110"/>
          </a:xfrm>
          <a:prstGeom prst="rect">
            <a:avLst/>
          </a:prstGeom>
          <a:noFill/>
        </p:spPr>
        <p:txBody>
          <a:bodyPr wrap="square" rtlCol="0">
            <a:spAutoFit/>
          </a:bodyPr>
          <a:lstStyle/>
          <a:p>
            <a:r>
              <a:rPr lang="en-US" sz="2000" b="1" dirty="0"/>
              <a:t>Que– Update Balance in </a:t>
            </a:r>
            <a:r>
              <a:rPr lang="en-US" sz="2000" b="1" dirty="0" err="1"/>
              <a:t>Accountdetails</a:t>
            </a:r>
            <a:r>
              <a:rPr lang="en-US" sz="2000" b="1" dirty="0"/>
              <a:t> table as per the transactions done.</a:t>
            </a:r>
            <a:endParaRPr lang="en-US" sz="2000" dirty="0"/>
          </a:p>
        </p:txBody>
      </p:sp>
    </p:spTree>
    <p:extLst>
      <p:ext uri="{BB962C8B-B14F-4D97-AF65-F5344CB8AC3E}">
        <p14:creationId xmlns:p14="http://schemas.microsoft.com/office/powerpoint/2010/main" val="17177819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74618" y="1011382"/>
            <a:ext cx="1904134" cy="707886"/>
          </a:xfrm>
          <a:prstGeom prst="rect">
            <a:avLst/>
          </a:prstGeom>
          <a:noFill/>
        </p:spPr>
        <p:txBody>
          <a:bodyPr wrap="square" rtlCol="0">
            <a:spAutoFit/>
          </a:bodyPr>
          <a:lstStyle/>
          <a:p>
            <a:r>
              <a:rPr lang="en-US" sz="2000" dirty="0"/>
              <a:t>Trigger query </a:t>
            </a:r>
          </a:p>
          <a:p>
            <a:r>
              <a:rPr lang="en-US" sz="2000" dirty="0"/>
              <a:t>(part II)</a:t>
            </a:r>
            <a:endParaRPr lang="en-IN" sz="2000" dirty="0"/>
          </a:p>
        </p:txBody>
      </p:sp>
      <p:pic>
        <p:nvPicPr>
          <p:cNvPr id="2" name="Picture 1">
            <a:extLst>
              <a:ext uri="{FF2B5EF4-FFF2-40B4-BE49-F238E27FC236}">
                <a16:creationId xmlns:a16="http://schemas.microsoft.com/office/drawing/2014/main" id="{E8597A80-B127-43C7-A53A-FCF488227F06}"/>
              </a:ext>
            </a:extLst>
          </p:cNvPr>
          <p:cNvPicPr>
            <a:picLocks noChangeAspect="1"/>
          </p:cNvPicPr>
          <p:nvPr/>
        </p:nvPicPr>
        <p:blipFill rotWithShape="1">
          <a:blip r:embed="rId2"/>
          <a:srcRect l="18636" t="30092" r="33863" b="8060"/>
          <a:stretch/>
        </p:blipFill>
        <p:spPr>
          <a:xfrm>
            <a:off x="3588327" y="387926"/>
            <a:ext cx="7689274" cy="5628991"/>
          </a:xfrm>
          <a:prstGeom prst="rect">
            <a:avLst/>
          </a:prstGeom>
          <a:ln>
            <a:solidFill>
              <a:srgbClr val="00B0F0"/>
            </a:solidFill>
          </a:ln>
        </p:spPr>
      </p:pic>
    </p:spTree>
    <p:extLst>
      <p:ext uri="{BB962C8B-B14F-4D97-AF65-F5344CB8AC3E}">
        <p14:creationId xmlns:p14="http://schemas.microsoft.com/office/powerpoint/2010/main" val="17343711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607126" y="1537855"/>
            <a:ext cx="3754581" cy="1015663"/>
          </a:xfrm>
          <a:prstGeom prst="rect">
            <a:avLst/>
          </a:prstGeom>
          <a:noFill/>
          <a:ln>
            <a:solidFill>
              <a:schemeClr val="tx1"/>
            </a:solidFill>
          </a:ln>
        </p:spPr>
        <p:txBody>
          <a:bodyPr wrap="square" rtlCol="0">
            <a:spAutoFit/>
          </a:bodyPr>
          <a:lstStyle/>
          <a:p>
            <a:r>
              <a:rPr lang="en-US" sz="2000" dirty="0"/>
              <a:t>Run trigger query and check below </a:t>
            </a:r>
            <a:r>
              <a:rPr lang="en-US" sz="2000" dirty="0" err="1"/>
              <a:t>Transactiondetails</a:t>
            </a:r>
            <a:r>
              <a:rPr lang="en-US" sz="2000" dirty="0"/>
              <a:t> table whether the Trigger is created</a:t>
            </a:r>
            <a:endParaRPr lang="en-IN" sz="2000" dirty="0"/>
          </a:p>
        </p:txBody>
      </p:sp>
      <p:pic>
        <p:nvPicPr>
          <p:cNvPr id="3" name="Picture 2">
            <a:extLst>
              <a:ext uri="{FF2B5EF4-FFF2-40B4-BE49-F238E27FC236}">
                <a16:creationId xmlns:a16="http://schemas.microsoft.com/office/drawing/2014/main" id="{83AE2631-76E4-4125-915F-38D7899C4BBD}"/>
              </a:ext>
            </a:extLst>
          </p:cNvPr>
          <p:cNvPicPr>
            <a:picLocks noChangeAspect="1"/>
          </p:cNvPicPr>
          <p:nvPr/>
        </p:nvPicPr>
        <p:blipFill rotWithShape="1">
          <a:blip r:embed="rId2"/>
          <a:srcRect t="16347" r="80682" b="27059"/>
          <a:stretch/>
        </p:blipFill>
        <p:spPr>
          <a:xfrm>
            <a:off x="6933335" y="336985"/>
            <a:ext cx="3754582" cy="6184028"/>
          </a:xfrm>
          <a:prstGeom prst="rect">
            <a:avLst/>
          </a:prstGeom>
          <a:ln>
            <a:solidFill>
              <a:srgbClr val="00B0F0"/>
            </a:solidFill>
          </a:ln>
        </p:spPr>
      </p:pic>
      <p:sp>
        <p:nvSpPr>
          <p:cNvPr id="5" name="Rectangle 4">
            <a:extLst>
              <a:ext uri="{FF2B5EF4-FFF2-40B4-BE49-F238E27FC236}">
                <a16:creationId xmlns:a16="http://schemas.microsoft.com/office/drawing/2014/main" id="{DFF98F2C-4343-4320-8C30-E6C7BEEAD73E}"/>
              </a:ext>
            </a:extLst>
          </p:cNvPr>
          <p:cNvSpPr/>
          <p:nvPr/>
        </p:nvSpPr>
        <p:spPr>
          <a:xfrm>
            <a:off x="7620000" y="2618509"/>
            <a:ext cx="2673927" cy="62345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4843369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63865E1-CC79-49A7-AAB0-90570348C42B}"/>
              </a:ext>
            </a:extLst>
          </p:cNvPr>
          <p:cNvPicPr>
            <a:picLocks noChangeAspect="1"/>
          </p:cNvPicPr>
          <p:nvPr/>
        </p:nvPicPr>
        <p:blipFill rotWithShape="1">
          <a:blip r:embed="rId2"/>
          <a:srcRect l="16251" t="19986" r="48295" b="51516"/>
          <a:stretch/>
        </p:blipFill>
        <p:spPr>
          <a:xfrm>
            <a:off x="969818" y="2270675"/>
            <a:ext cx="5126182" cy="2316647"/>
          </a:xfrm>
          <a:prstGeom prst="rect">
            <a:avLst/>
          </a:prstGeom>
          <a:ln>
            <a:solidFill>
              <a:srgbClr val="00B0F0"/>
            </a:solidFill>
          </a:ln>
        </p:spPr>
      </p:pic>
      <p:sp>
        <p:nvSpPr>
          <p:cNvPr id="3" name="TextBox 2">
            <a:extLst>
              <a:ext uri="{FF2B5EF4-FFF2-40B4-BE49-F238E27FC236}">
                <a16:creationId xmlns:a16="http://schemas.microsoft.com/office/drawing/2014/main" id="{35BACE6C-AEE2-402B-B218-09AA93F151DA}"/>
              </a:ext>
            </a:extLst>
          </p:cNvPr>
          <p:cNvSpPr txBox="1"/>
          <p:nvPr/>
        </p:nvSpPr>
        <p:spPr>
          <a:xfrm>
            <a:off x="1676399" y="580923"/>
            <a:ext cx="4932218" cy="400110"/>
          </a:xfrm>
          <a:prstGeom prst="rect">
            <a:avLst/>
          </a:prstGeom>
          <a:noFill/>
        </p:spPr>
        <p:txBody>
          <a:bodyPr wrap="square" rtlCol="0">
            <a:spAutoFit/>
          </a:bodyPr>
          <a:lstStyle/>
          <a:p>
            <a:r>
              <a:rPr lang="en-US" sz="2000" dirty="0"/>
              <a:t>STEP 2– Clear all balances</a:t>
            </a:r>
            <a:endParaRPr lang="en-IN" sz="2000" dirty="0"/>
          </a:p>
        </p:txBody>
      </p:sp>
      <p:pic>
        <p:nvPicPr>
          <p:cNvPr id="4" name="Picture 3">
            <a:extLst>
              <a:ext uri="{FF2B5EF4-FFF2-40B4-BE49-F238E27FC236}">
                <a16:creationId xmlns:a16="http://schemas.microsoft.com/office/drawing/2014/main" id="{9AC97350-CBA5-41AA-86CE-F8BCF4E84467}"/>
              </a:ext>
            </a:extLst>
          </p:cNvPr>
          <p:cNvPicPr>
            <a:picLocks noChangeAspect="1"/>
          </p:cNvPicPr>
          <p:nvPr/>
        </p:nvPicPr>
        <p:blipFill rotWithShape="1">
          <a:blip r:embed="rId3"/>
          <a:srcRect l="16365" t="24969" r="48863" b="30496"/>
          <a:stretch/>
        </p:blipFill>
        <p:spPr>
          <a:xfrm>
            <a:off x="6246667" y="1621464"/>
            <a:ext cx="5602433" cy="4034170"/>
          </a:xfrm>
          <a:prstGeom prst="rect">
            <a:avLst/>
          </a:prstGeom>
          <a:ln>
            <a:solidFill>
              <a:srgbClr val="00B0F0"/>
            </a:solidFill>
          </a:ln>
        </p:spPr>
      </p:pic>
    </p:spTree>
    <p:extLst>
      <p:ext uri="{BB962C8B-B14F-4D97-AF65-F5344CB8AC3E}">
        <p14:creationId xmlns:p14="http://schemas.microsoft.com/office/powerpoint/2010/main" val="29591652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74617" y="1011382"/>
            <a:ext cx="5590207" cy="400110"/>
          </a:xfrm>
          <a:prstGeom prst="rect">
            <a:avLst/>
          </a:prstGeom>
          <a:noFill/>
        </p:spPr>
        <p:txBody>
          <a:bodyPr wrap="square" rtlCol="0">
            <a:spAutoFit/>
          </a:bodyPr>
          <a:lstStyle/>
          <a:p>
            <a:r>
              <a:rPr lang="en-US" sz="2000" dirty="0"/>
              <a:t>STEP 3– Insert records in </a:t>
            </a:r>
            <a:r>
              <a:rPr lang="en-US" sz="2000" dirty="0" err="1"/>
              <a:t>transactiondetails</a:t>
            </a:r>
            <a:r>
              <a:rPr lang="en-US" sz="2000" dirty="0"/>
              <a:t> table</a:t>
            </a:r>
            <a:endParaRPr lang="en-IN" sz="2000" dirty="0"/>
          </a:p>
        </p:txBody>
      </p:sp>
      <p:pic>
        <p:nvPicPr>
          <p:cNvPr id="2" name="Picture 1">
            <a:extLst>
              <a:ext uri="{FF2B5EF4-FFF2-40B4-BE49-F238E27FC236}">
                <a16:creationId xmlns:a16="http://schemas.microsoft.com/office/drawing/2014/main" id="{A81FD48C-07D3-41B9-8EE4-732DC03DBE12}"/>
              </a:ext>
            </a:extLst>
          </p:cNvPr>
          <p:cNvPicPr>
            <a:picLocks noChangeAspect="1"/>
          </p:cNvPicPr>
          <p:nvPr/>
        </p:nvPicPr>
        <p:blipFill rotWithShape="1">
          <a:blip r:embed="rId2"/>
          <a:srcRect l="18295" t="38984" r="30114" b="33123"/>
          <a:stretch/>
        </p:blipFill>
        <p:spPr>
          <a:xfrm>
            <a:off x="1835727" y="2466962"/>
            <a:ext cx="8520545" cy="2589949"/>
          </a:xfrm>
          <a:prstGeom prst="rect">
            <a:avLst/>
          </a:prstGeom>
          <a:ln>
            <a:solidFill>
              <a:srgbClr val="00B0F0"/>
            </a:solidFill>
          </a:ln>
        </p:spPr>
      </p:pic>
    </p:spTree>
    <p:extLst>
      <p:ext uri="{BB962C8B-B14F-4D97-AF65-F5344CB8AC3E}">
        <p14:creationId xmlns:p14="http://schemas.microsoft.com/office/powerpoint/2010/main" val="1507980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707886"/>
          </a:xfrm>
          <a:prstGeom prst="rect">
            <a:avLst/>
          </a:prstGeom>
        </p:spPr>
        <p:txBody>
          <a:bodyPr wrap="square">
            <a:spAutoFit/>
          </a:bodyPr>
          <a:lstStyle/>
          <a:p>
            <a:r>
              <a:rPr lang="en-IN" sz="2000" dirty="0"/>
              <a:t>Enter your </a:t>
            </a:r>
            <a:r>
              <a:rPr lang="en-IN" sz="2000" b="1" dirty="0"/>
              <a:t>password</a:t>
            </a:r>
            <a:r>
              <a:rPr lang="en-IN" sz="2000" dirty="0"/>
              <a:t> and remember it to login further.</a:t>
            </a:r>
          </a:p>
          <a:p>
            <a:r>
              <a:rPr lang="en-US" sz="2000" dirty="0"/>
              <a:t>Don’</a:t>
            </a:r>
            <a:r>
              <a:rPr lang="en-IN" sz="2000" dirty="0"/>
              <a:t>t add any user and </a:t>
            </a:r>
            <a:r>
              <a:rPr lang="en-IN" sz="2000" b="1" dirty="0"/>
              <a:t>NEXT</a:t>
            </a:r>
          </a:p>
        </p:txBody>
      </p:sp>
      <p:pic>
        <p:nvPicPr>
          <p:cNvPr id="4" name="Picture 3">
            <a:extLst>
              <a:ext uri="{FF2B5EF4-FFF2-40B4-BE49-F238E27FC236}">
                <a16:creationId xmlns:a16="http://schemas.microsoft.com/office/drawing/2014/main" id="{B48CD0A4-43D0-4F74-892B-934748BD01B9}"/>
              </a:ext>
            </a:extLst>
          </p:cNvPr>
          <p:cNvPicPr>
            <a:picLocks noChangeAspect="1"/>
          </p:cNvPicPr>
          <p:nvPr/>
        </p:nvPicPr>
        <p:blipFill rotWithShape="1">
          <a:blip r:embed="rId2">
            <a:extLst>
              <a:ext uri="{28A0092B-C50C-407E-A947-70E740481C1C}">
                <a14:useLocalDpi xmlns:a14="http://schemas.microsoft.com/office/drawing/2010/main" val="0"/>
              </a:ext>
            </a:extLst>
          </a:blip>
          <a:srcRect l="21364" t="9145" r="21705" b="15372"/>
          <a:stretch/>
        </p:blipFill>
        <p:spPr>
          <a:xfrm>
            <a:off x="2417621" y="1234423"/>
            <a:ext cx="7356757" cy="5483961"/>
          </a:xfrm>
          <a:prstGeom prst="rect">
            <a:avLst/>
          </a:prstGeom>
          <a:ln>
            <a:solidFill>
              <a:srgbClr val="00B0F0"/>
            </a:solidFill>
          </a:ln>
        </p:spPr>
      </p:pic>
    </p:spTree>
    <p:extLst>
      <p:ext uri="{BB962C8B-B14F-4D97-AF65-F5344CB8AC3E}">
        <p14:creationId xmlns:p14="http://schemas.microsoft.com/office/powerpoint/2010/main" val="270388019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529159"/>
            <a:ext cx="5827166" cy="400110"/>
          </a:xfrm>
          <a:prstGeom prst="rect">
            <a:avLst/>
          </a:prstGeom>
          <a:noFill/>
        </p:spPr>
        <p:txBody>
          <a:bodyPr wrap="square" rtlCol="0">
            <a:spAutoFit/>
          </a:bodyPr>
          <a:lstStyle/>
          <a:p>
            <a:r>
              <a:rPr lang="en-US" sz="2000" dirty="0"/>
              <a:t>STEP 4– balance get added in </a:t>
            </a:r>
            <a:r>
              <a:rPr lang="en-US" sz="2000" dirty="0" err="1"/>
              <a:t>Accountdetails</a:t>
            </a:r>
            <a:r>
              <a:rPr lang="en-US" sz="2000" dirty="0"/>
              <a:t> table</a:t>
            </a:r>
            <a:endParaRPr lang="en-IN" sz="2000" dirty="0"/>
          </a:p>
        </p:txBody>
      </p:sp>
      <p:pic>
        <p:nvPicPr>
          <p:cNvPr id="2" name="Picture 1">
            <a:extLst>
              <a:ext uri="{FF2B5EF4-FFF2-40B4-BE49-F238E27FC236}">
                <a16:creationId xmlns:a16="http://schemas.microsoft.com/office/drawing/2014/main" id="{2FF8AA90-B021-4777-BC62-5397C97BAA7C}"/>
              </a:ext>
            </a:extLst>
          </p:cNvPr>
          <p:cNvPicPr>
            <a:picLocks noChangeAspect="1"/>
          </p:cNvPicPr>
          <p:nvPr/>
        </p:nvPicPr>
        <p:blipFill rotWithShape="1">
          <a:blip r:embed="rId2"/>
          <a:srcRect l="18864" t="44037" r="48636" b="16752"/>
          <a:stretch/>
        </p:blipFill>
        <p:spPr>
          <a:xfrm>
            <a:off x="1392382" y="1226603"/>
            <a:ext cx="6802582" cy="4614342"/>
          </a:xfrm>
          <a:prstGeom prst="rect">
            <a:avLst/>
          </a:prstGeom>
          <a:ln>
            <a:solidFill>
              <a:srgbClr val="00B0F0"/>
            </a:solidFill>
          </a:ln>
        </p:spPr>
      </p:pic>
      <p:sp>
        <p:nvSpPr>
          <p:cNvPr id="3" name="TextBox 2">
            <a:extLst>
              <a:ext uri="{FF2B5EF4-FFF2-40B4-BE49-F238E27FC236}">
                <a16:creationId xmlns:a16="http://schemas.microsoft.com/office/drawing/2014/main" id="{CB85E34B-399D-4581-B84F-0B2F99E7BB46}"/>
              </a:ext>
            </a:extLst>
          </p:cNvPr>
          <p:cNvSpPr txBox="1"/>
          <p:nvPr/>
        </p:nvSpPr>
        <p:spPr>
          <a:xfrm>
            <a:off x="8562109" y="2655056"/>
            <a:ext cx="3220316" cy="1631216"/>
          </a:xfrm>
          <a:prstGeom prst="rect">
            <a:avLst/>
          </a:prstGeom>
          <a:noFill/>
          <a:ln>
            <a:solidFill>
              <a:schemeClr val="tx1"/>
            </a:solidFill>
          </a:ln>
        </p:spPr>
        <p:txBody>
          <a:bodyPr wrap="square" rtlCol="0">
            <a:spAutoFit/>
          </a:bodyPr>
          <a:lstStyle/>
          <a:p>
            <a:r>
              <a:rPr lang="en-US" sz="2000" dirty="0"/>
              <a:t>Rs. 1000 are credited.</a:t>
            </a:r>
          </a:p>
          <a:p>
            <a:r>
              <a:rPr lang="en-US" sz="2000" dirty="0"/>
              <a:t>Rs. 500 were debited, but there is zero balance in account so the balance is remain 0.</a:t>
            </a:r>
            <a:endParaRPr lang="en-IN" sz="2000" dirty="0"/>
          </a:p>
        </p:txBody>
      </p:sp>
    </p:spTree>
    <p:extLst>
      <p:ext uri="{BB962C8B-B14F-4D97-AF65-F5344CB8AC3E}">
        <p14:creationId xmlns:p14="http://schemas.microsoft.com/office/powerpoint/2010/main" val="25618686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9E7A2310-1800-4CCF-873A-ECD6149A496F}"/>
              </a:ext>
            </a:extLst>
          </p:cNvPr>
          <p:cNvPicPr>
            <a:picLocks noChangeAspect="1"/>
          </p:cNvPicPr>
          <p:nvPr/>
        </p:nvPicPr>
        <p:blipFill rotWithShape="1">
          <a:blip r:embed="rId2"/>
          <a:srcRect l="18750" t="38176" r="44204" b="42218"/>
          <a:stretch/>
        </p:blipFill>
        <p:spPr>
          <a:xfrm>
            <a:off x="2195944" y="1956326"/>
            <a:ext cx="7675419" cy="2283790"/>
          </a:xfrm>
          <a:prstGeom prst="rect">
            <a:avLst/>
          </a:prstGeom>
          <a:ln>
            <a:solidFill>
              <a:srgbClr val="00B0F0"/>
            </a:solidFill>
          </a:ln>
        </p:spPr>
      </p:pic>
      <p:sp>
        <p:nvSpPr>
          <p:cNvPr id="5" name="TextBox 4">
            <a:extLst>
              <a:ext uri="{FF2B5EF4-FFF2-40B4-BE49-F238E27FC236}">
                <a16:creationId xmlns:a16="http://schemas.microsoft.com/office/drawing/2014/main" id="{AFA35984-6875-4B44-B128-BC7D0AA82EAC}"/>
              </a:ext>
            </a:extLst>
          </p:cNvPr>
          <p:cNvSpPr txBox="1"/>
          <p:nvPr/>
        </p:nvSpPr>
        <p:spPr>
          <a:xfrm>
            <a:off x="1468582" y="471055"/>
            <a:ext cx="9130145" cy="707886"/>
          </a:xfrm>
          <a:prstGeom prst="rect">
            <a:avLst/>
          </a:prstGeom>
          <a:noFill/>
        </p:spPr>
        <p:txBody>
          <a:bodyPr wrap="square" rtlCol="0">
            <a:spAutoFit/>
          </a:bodyPr>
          <a:lstStyle/>
          <a:p>
            <a:r>
              <a:rPr lang="en-US" sz="2000" b="1" dirty="0"/>
              <a:t>QUE-- Record deleted from </a:t>
            </a:r>
            <a:r>
              <a:rPr lang="en-US" sz="2000" b="1" dirty="0" err="1"/>
              <a:t>Accountdetails</a:t>
            </a:r>
            <a:r>
              <a:rPr lang="en-US" sz="2000" b="1" dirty="0"/>
              <a:t> table(primary key) should also get deleted from </a:t>
            </a:r>
            <a:r>
              <a:rPr lang="en-US" sz="2000" b="1" dirty="0" err="1"/>
              <a:t>Transactiondetails</a:t>
            </a:r>
            <a:r>
              <a:rPr lang="en-US" sz="2000" b="1" dirty="0"/>
              <a:t> table (foreign key).</a:t>
            </a:r>
            <a:endParaRPr lang="en-IN" sz="2000" b="1" dirty="0"/>
          </a:p>
        </p:txBody>
      </p:sp>
      <p:sp>
        <p:nvSpPr>
          <p:cNvPr id="6" name="TextBox 5">
            <a:extLst>
              <a:ext uri="{FF2B5EF4-FFF2-40B4-BE49-F238E27FC236}">
                <a16:creationId xmlns:a16="http://schemas.microsoft.com/office/drawing/2014/main" id="{B92B55F5-F8C3-4951-B458-AEC3BE6615CA}"/>
              </a:ext>
            </a:extLst>
          </p:cNvPr>
          <p:cNvSpPr txBox="1"/>
          <p:nvPr/>
        </p:nvSpPr>
        <p:spPr>
          <a:xfrm>
            <a:off x="1911928" y="4668982"/>
            <a:ext cx="9240982" cy="1631216"/>
          </a:xfrm>
          <a:prstGeom prst="rect">
            <a:avLst/>
          </a:prstGeom>
          <a:noFill/>
          <a:ln>
            <a:solidFill>
              <a:schemeClr val="tx1"/>
            </a:solidFill>
          </a:ln>
        </p:spPr>
        <p:txBody>
          <a:bodyPr wrap="square" rtlCol="0">
            <a:spAutoFit/>
          </a:bodyPr>
          <a:lstStyle/>
          <a:p>
            <a:r>
              <a:rPr lang="en-US" sz="2000" dirty="0"/>
              <a:t>Here, </a:t>
            </a:r>
            <a:r>
              <a:rPr lang="en-US" sz="2000" dirty="0" err="1"/>
              <a:t>Transactiondetails</a:t>
            </a:r>
            <a:r>
              <a:rPr lang="en-US" sz="2000" dirty="0"/>
              <a:t> table has 2 records,</a:t>
            </a:r>
          </a:p>
          <a:p>
            <a:r>
              <a:rPr lang="en-US" sz="2000" dirty="0"/>
              <a:t>When </a:t>
            </a:r>
            <a:r>
              <a:rPr lang="en-US" sz="2000" dirty="0" err="1"/>
              <a:t>AccountID</a:t>
            </a:r>
            <a:r>
              <a:rPr lang="en-US" sz="2000" dirty="0"/>
              <a:t>=1 details get deleted from </a:t>
            </a:r>
            <a:r>
              <a:rPr lang="en-US" sz="2000" dirty="0" err="1"/>
              <a:t>Accountdetails</a:t>
            </a:r>
            <a:r>
              <a:rPr lang="en-US" sz="2000" dirty="0"/>
              <a:t> table then automatically corresponding record should get deleted from </a:t>
            </a:r>
            <a:r>
              <a:rPr lang="en-US" sz="2000" dirty="0" err="1"/>
              <a:t>Transactiondetails</a:t>
            </a:r>
            <a:r>
              <a:rPr lang="en-US" sz="2000" dirty="0"/>
              <a:t> table.</a:t>
            </a:r>
          </a:p>
          <a:p>
            <a:r>
              <a:rPr lang="en-US" sz="2000" b="1" dirty="0"/>
              <a:t>Primary key cannot be deleted without deleting Foreign key so you can use Before trigger concept such that foreign key gets deleted first and then primary key</a:t>
            </a:r>
            <a:r>
              <a:rPr lang="en-US" sz="2000" dirty="0"/>
              <a:t>.</a:t>
            </a:r>
            <a:endParaRPr lang="en-IN" sz="2000" dirty="0"/>
          </a:p>
        </p:txBody>
      </p:sp>
    </p:spTree>
    <p:extLst>
      <p:ext uri="{BB962C8B-B14F-4D97-AF65-F5344CB8AC3E}">
        <p14:creationId xmlns:p14="http://schemas.microsoft.com/office/powerpoint/2010/main" val="41810876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521890"/>
            <a:ext cx="4987637" cy="400110"/>
          </a:xfrm>
          <a:prstGeom prst="rect">
            <a:avLst/>
          </a:prstGeom>
          <a:noFill/>
        </p:spPr>
        <p:txBody>
          <a:bodyPr wrap="square" rtlCol="0">
            <a:spAutoFit/>
          </a:bodyPr>
          <a:lstStyle/>
          <a:p>
            <a:r>
              <a:rPr lang="en-US" sz="2000" dirty="0"/>
              <a:t>STEP 1 -- Trigger query </a:t>
            </a:r>
            <a:endParaRPr lang="en-IN" sz="2000" dirty="0"/>
          </a:p>
        </p:txBody>
      </p:sp>
      <p:pic>
        <p:nvPicPr>
          <p:cNvPr id="5" name="Picture 4">
            <a:extLst>
              <a:ext uri="{FF2B5EF4-FFF2-40B4-BE49-F238E27FC236}">
                <a16:creationId xmlns:a16="http://schemas.microsoft.com/office/drawing/2014/main" id="{7050011B-3D87-41F6-A3AD-C9C4EBC822A3}"/>
              </a:ext>
            </a:extLst>
          </p:cNvPr>
          <p:cNvPicPr>
            <a:picLocks noChangeAspect="1"/>
          </p:cNvPicPr>
          <p:nvPr/>
        </p:nvPicPr>
        <p:blipFill rotWithShape="1">
          <a:blip r:embed="rId2"/>
          <a:srcRect t="20119" r="53864" b="40803"/>
          <a:stretch/>
        </p:blipFill>
        <p:spPr>
          <a:xfrm>
            <a:off x="2105891" y="1533113"/>
            <a:ext cx="9310250" cy="4433665"/>
          </a:xfrm>
          <a:prstGeom prst="rect">
            <a:avLst/>
          </a:prstGeom>
          <a:ln>
            <a:solidFill>
              <a:srgbClr val="00B0F0"/>
            </a:solidFill>
          </a:ln>
        </p:spPr>
      </p:pic>
    </p:spTree>
    <p:extLst>
      <p:ext uri="{BB962C8B-B14F-4D97-AF65-F5344CB8AC3E}">
        <p14:creationId xmlns:p14="http://schemas.microsoft.com/office/powerpoint/2010/main" val="371478212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89610738-FA86-416C-929A-41907C5A68C7}"/>
              </a:ext>
            </a:extLst>
          </p:cNvPr>
          <p:cNvSpPr txBox="1"/>
          <p:nvPr/>
        </p:nvSpPr>
        <p:spPr>
          <a:xfrm>
            <a:off x="1228727" y="360725"/>
            <a:ext cx="3606509" cy="1015663"/>
          </a:xfrm>
          <a:prstGeom prst="rect">
            <a:avLst/>
          </a:prstGeom>
          <a:noFill/>
        </p:spPr>
        <p:txBody>
          <a:bodyPr wrap="square" rtlCol="0">
            <a:spAutoFit/>
          </a:bodyPr>
          <a:lstStyle/>
          <a:p>
            <a:r>
              <a:rPr lang="en-US" sz="2000" dirty="0"/>
              <a:t>STEP 2– </a:t>
            </a:r>
          </a:p>
          <a:p>
            <a:r>
              <a:rPr lang="en-US" sz="2000" dirty="0"/>
              <a:t>Delete any record and check both the tables</a:t>
            </a:r>
            <a:endParaRPr lang="en-IN" sz="2000" dirty="0"/>
          </a:p>
        </p:txBody>
      </p:sp>
      <p:pic>
        <p:nvPicPr>
          <p:cNvPr id="2" name="Picture 1">
            <a:extLst>
              <a:ext uri="{FF2B5EF4-FFF2-40B4-BE49-F238E27FC236}">
                <a16:creationId xmlns:a16="http://schemas.microsoft.com/office/drawing/2014/main" id="{B88E857B-B733-44A4-B274-E10E817142F0}"/>
              </a:ext>
            </a:extLst>
          </p:cNvPr>
          <p:cNvPicPr>
            <a:picLocks noChangeAspect="1"/>
          </p:cNvPicPr>
          <p:nvPr/>
        </p:nvPicPr>
        <p:blipFill rotWithShape="1">
          <a:blip r:embed="rId2"/>
          <a:srcRect l="19090" t="43835" r="46592" b="12709"/>
          <a:stretch/>
        </p:blipFill>
        <p:spPr>
          <a:xfrm>
            <a:off x="5479471" y="111443"/>
            <a:ext cx="6580910" cy="4685084"/>
          </a:xfrm>
          <a:prstGeom prst="rect">
            <a:avLst/>
          </a:prstGeom>
          <a:ln>
            <a:solidFill>
              <a:srgbClr val="00B0F0"/>
            </a:solidFill>
          </a:ln>
        </p:spPr>
      </p:pic>
      <p:pic>
        <p:nvPicPr>
          <p:cNvPr id="7" name="Picture 6">
            <a:extLst>
              <a:ext uri="{FF2B5EF4-FFF2-40B4-BE49-F238E27FC236}">
                <a16:creationId xmlns:a16="http://schemas.microsoft.com/office/drawing/2014/main" id="{DAE33AA6-F77E-4AB1-8186-43E62B8A3540}"/>
              </a:ext>
            </a:extLst>
          </p:cNvPr>
          <p:cNvPicPr>
            <a:picLocks noChangeAspect="1"/>
          </p:cNvPicPr>
          <p:nvPr/>
        </p:nvPicPr>
        <p:blipFill rotWithShape="1">
          <a:blip r:embed="rId3"/>
          <a:srcRect l="18636" t="47271" r="44545" b="33933"/>
          <a:stretch/>
        </p:blipFill>
        <p:spPr>
          <a:xfrm>
            <a:off x="5747471" y="4946925"/>
            <a:ext cx="6044909" cy="1735111"/>
          </a:xfrm>
          <a:prstGeom prst="rect">
            <a:avLst/>
          </a:prstGeom>
          <a:ln>
            <a:solidFill>
              <a:srgbClr val="00B0F0"/>
            </a:solidFill>
          </a:ln>
        </p:spPr>
      </p:pic>
      <p:sp>
        <p:nvSpPr>
          <p:cNvPr id="3" name="TextBox 2">
            <a:extLst>
              <a:ext uri="{FF2B5EF4-FFF2-40B4-BE49-F238E27FC236}">
                <a16:creationId xmlns:a16="http://schemas.microsoft.com/office/drawing/2014/main" id="{E5F8D941-61BC-48F4-A83D-A6906EB99659}"/>
              </a:ext>
            </a:extLst>
          </p:cNvPr>
          <p:cNvSpPr txBox="1"/>
          <p:nvPr/>
        </p:nvSpPr>
        <p:spPr>
          <a:xfrm>
            <a:off x="1228727" y="3837709"/>
            <a:ext cx="3731200" cy="707886"/>
          </a:xfrm>
          <a:prstGeom prst="rect">
            <a:avLst/>
          </a:prstGeom>
          <a:noFill/>
          <a:ln>
            <a:solidFill>
              <a:schemeClr val="tx1"/>
            </a:solidFill>
          </a:ln>
        </p:spPr>
        <p:txBody>
          <a:bodyPr wrap="square" rtlCol="0">
            <a:spAutoFit/>
          </a:bodyPr>
          <a:lstStyle/>
          <a:p>
            <a:r>
              <a:rPr lang="en-US" sz="2000" dirty="0"/>
              <a:t>Record of </a:t>
            </a:r>
            <a:r>
              <a:rPr lang="en-US" sz="2000" dirty="0" err="1"/>
              <a:t>AccountID</a:t>
            </a:r>
            <a:r>
              <a:rPr lang="en-US" sz="2000" dirty="0"/>
              <a:t>=1 is deleted from both tables</a:t>
            </a:r>
            <a:endParaRPr lang="en-IN" sz="2000" dirty="0"/>
          </a:p>
        </p:txBody>
      </p:sp>
    </p:spTree>
    <p:extLst>
      <p:ext uri="{BB962C8B-B14F-4D97-AF65-F5344CB8AC3E}">
        <p14:creationId xmlns:p14="http://schemas.microsoft.com/office/powerpoint/2010/main" val="36273268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6831874" y="2580398"/>
            <a:ext cx="4807132" cy="1754326"/>
          </a:xfrm>
          <a:prstGeom prst="rect">
            <a:avLst/>
          </a:prstGeom>
          <a:noFill/>
        </p:spPr>
        <p:txBody>
          <a:bodyPr wrap="square" rtlCol="0">
            <a:spAutoFit/>
          </a:bodyPr>
          <a:lstStyle/>
          <a:p>
            <a:pPr algn="ctr"/>
            <a:r>
              <a:rPr lang="en-US" sz="3600" b="1" dirty="0">
                <a:latin typeface="Arial Rounded MT Bold" panose="020F0704030504030204" pitchFamily="34" charset="0"/>
              </a:rPr>
              <a:t>ERROR HANDLING / EXCEPTION HANDLING</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15</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387629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1162052" y="766731"/>
            <a:ext cx="10060130" cy="5324535"/>
          </a:xfrm>
          <a:prstGeom prst="rect">
            <a:avLst/>
          </a:prstGeom>
          <a:noFill/>
        </p:spPr>
        <p:txBody>
          <a:bodyPr wrap="square" rtlCol="0">
            <a:spAutoFit/>
          </a:bodyPr>
          <a:lstStyle/>
          <a:p>
            <a:r>
              <a:rPr lang="en-US" sz="2000" dirty="0"/>
              <a:t>In error handling, there are 3 main concepts—</a:t>
            </a:r>
          </a:p>
          <a:p>
            <a:r>
              <a:rPr lang="en-US" sz="2000" b="1" dirty="0"/>
              <a:t>ERROR CODE</a:t>
            </a:r>
            <a:r>
              <a:rPr lang="en-US" sz="2000" dirty="0"/>
              <a:t>– unique ID given by SQL for each and every error. There are 880+ errors in MYSQL</a:t>
            </a:r>
          </a:p>
          <a:p>
            <a:endParaRPr lang="en-US" sz="2000" dirty="0"/>
          </a:p>
          <a:p>
            <a:r>
              <a:rPr lang="en-US" sz="2000" b="1" dirty="0"/>
              <a:t>SQL STATE </a:t>
            </a:r>
            <a:r>
              <a:rPr lang="en-US" sz="2000" dirty="0"/>
              <a:t>–based on scenario or type </a:t>
            </a:r>
            <a:r>
              <a:rPr lang="en-US" sz="2000" dirty="0" err="1"/>
              <a:t>oof</a:t>
            </a:r>
            <a:r>
              <a:rPr lang="en-US" sz="2000" dirty="0"/>
              <a:t> errors, error are divided in separate groups.</a:t>
            </a:r>
          </a:p>
          <a:p>
            <a:endParaRPr lang="en-US" sz="2000" dirty="0"/>
          </a:p>
          <a:p>
            <a:r>
              <a:rPr lang="en-US" sz="2000" b="1" dirty="0"/>
              <a:t>SQL EXCEPTION </a:t>
            </a:r>
            <a:r>
              <a:rPr lang="en-US" sz="2000" dirty="0"/>
              <a:t>– all 880+ errors are being handled by this one keyword EXCEPTION.</a:t>
            </a:r>
          </a:p>
          <a:p>
            <a:endParaRPr lang="en-US" sz="2000" dirty="0"/>
          </a:p>
          <a:p>
            <a:r>
              <a:rPr lang="en-US" sz="2000" dirty="0"/>
              <a:t>There are 2 actions in error handling -- </a:t>
            </a:r>
            <a:r>
              <a:rPr lang="en-US" sz="2000" b="1" dirty="0"/>
              <a:t>Continue handler </a:t>
            </a:r>
            <a:r>
              <a:rPr lang="en-US" sz="2000" dirty="0"/>
              <a:t>and </a:t>
            </a:r>
            <a:r>
              <a:rPr lang="en-US" sz="2000" b="1" dirty="0"/>
              <a:t>Exit handler</a:t>
            </a:r>
          </a:p>
          <a:p>
            <a:endParaRPr lang="en-US" sz="2000" dirty="0"/>
          </a:p>
          <a:p>
            <a:r>
              <a:rPr lang="en-US" sz="2000" b="1" dirty="0"/>
              <a:t>Syntax</a:t>
            </a:r>
            <a:r>
              <a:rPr lang="en-US" sz="2000" dirty="0"/>
              <a:t>—</a:t>
            </a:r>
          </a:p>
          <a:p>
            <a:r>
              <a:rPr lang="en-US" sz="2000" dirty="0"/>
              <a:t>DECLARE action FOR </a:t>
            </a:r>
            <a:r>
              <a:rPr lang="en-US" sz="2000" dirty="0" err="1"/>
              <a:t>errorcode</a:t>
            </a:r>
            <a:r>
              <a:rPr lang="en-US" sz="2000" dirty="0"/>
              <a:t>;</a:t>
            </a:r>
          </a:p>
          <a:p>
            <a:endParaRPr lang="en-US" sz="2000" b="1" dirty="0"/>
          </a:p>
          <a:p>
            <a:r>
              <a:rPr lang="en-US" sz="2000" b="1" dirty="0"/>
              <a:t>Example</a:t>
            </a:r>
          </a:p>
          <a:p>
            <a:r>
              <a:rPr lang="en-US" sz="2000" dirty="0"/>
              <a:t>DECLARE CONTINUE HANDLER FOR 1146</a:t>
            </a:r>
          </a:p>
          <a:p>
            <a:r>
              <a:rPr lang="en-US" sz="2000" dirty="0"/>
              <a:t>BEGIN</a:t>
            </a:r>
          </a:p>
          <a:p>
            <a:r>
              <a:rPr lang="en-US" sz="2000" dirty="0"/>
              <a:t>	SELECT ‘Please check table name’ AS </a:t>
            </a:r>
            <a:r>
              <a:rPr lang="en-US" sz="2000" dirty="0" err="1"/>
              <a:t>mesg</a:t>
            </a:r>
            <a:r>
              <a:rPr lang="en-US" sz="2000" dirty="0"/>
              <a:t>;</a:t>
            </a:r>
          </a:p>
          <a:p>
            <a:r>
              <a:rPr lang="en-US" sz="2000" dirty="0"/>
              <a:t>END;</a:t>
            </a:r>
          </a:p>
        </p:txBody>
      </p:sp>
    </p:spTree>
    <p:extLst>
      <p:ext uri="{BB962C8B-B14F-4D97-AF65-F5344CB8AC3E}">
        <p14:creationId xmlns:p14="http://schemas.microsoft.com/office/powerpoint/2010/main" val="251559919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C419439-4D3D-4FDA-97CD-E80052CBCC7C}"/>
              </a:ext>
            </a:extLst>
          </p:cNvPr>
          <p:cNvSpPr txBox="1"/>
          <p:nvPr/>
        </p:nvSpPr>
        <p:spPr>
          <a:xfrm>
            <a:off x="1310185" y="464024"/>
            <a:ext cx="3275463" cy="2031325"/>
          </a:xfrm>
          <a:prstGeom prst="rect">
            <a:avLst/>
          </a:prstGeom>
          <a:noFill/>
          <a:ln>
            <a:solidFill>
              <a:schemeClr val="tx1"/>
            </a:solidFill>
          </a:ln>
        </p:spPr>
        <p:txBody>
          <a:bodyPr wrap="square" rtlCol="0">
            <a:spAutoFit/>
          </a:bodyPr>
          <a:lstStyle/>
          <a:p>
            <a:r>
              <a:rPr lang="en-US" dirty="0"/>
              <a:t>BEGIN	</a:t>
            </a:r>
          </a:p>
          <a:p>
            <a:r>
              <a:rPr lang="en-US" dirty="0"/>
              <a:t>	(customized error msg)</a:t>
            </a:r>
          </a:p>
          <a:p>
            <a:r>
              <a:rPr lang="en-US" dirty="0"/>
              <a:t>	query 1;</a:t>
            </a:r>
          </a:p>
          <a:p>
            <a:r>
              <a:rPr lang="en-US" dirty="0"/>
              <a:t>	query 2;</a:t>
            </a:r>
          </a:p>
          <a:p>
            <a:r>
              <a:rPr lang="en-US" dirty="0"/>
              <a:t>	query 3;</a:t>
            </a:r>
          </a:p>
          <a:p>
            <a:r>
              <a:rPr lang="en-US" dirty="0"/>
              <a:t>	query 4;</a:t>
            </a:r>
          </a:p>
          <a:p>
            <a:r>
              <a:rPr lang="en-US" dirty="0"/>
              <a:t>END</a:t>
            </a:r>
            <a:endParaRPr lang="en-IN" dirty="0"/>
          </a:p>
        </p:txBody>
      </p:sp>
      <p:sp>
        <p:nvSpPr>
          <p:cNvPr id="3" name="TextBox 2">
            <a:extLst>
              <a:ext uri="{FF2B5EF4-FFF2-40B4-BE49-F238E27FC236}">
                <a16:creationId xmlns:a16="http://schemas.microsoft.com/office/drawing/2014/main" id="{B66FFE7B-3A67-438E-AA3D-B359D8873518}"/>
              </a:ext>
            </a:extLst>
          </p:cNvPr>
          <p:cNvSpPr txBox="1"/>
          <p:nvPr/>
        </p:nvSpPr>
        <p:spPr>
          <a:xfrm>
            <a:off x="1310185" y="2634018"/>
            <a:ext cx="8939284" cy="2862322"/>
          </a:xfrm>
          <a:prstGeom prst="rect">
            <a:avLst/>
          </a:prstGeom>
          <a:noFill/>
        </p:spPr>
        <p:txBody>
          <a:bodyPr wrap="square" rtlCol="0">
            <a:spAutoFit/>
          </a:bodyPr>
          <a:lstStyle/>
          <a:p>
            <a:r>
              <a:rPr lang="en-US" dirty="0"/>
              <a:t>Here, there are 4 queries in a procedure.</a:t>
            </a:r>
          </a:p>
          <a:p>
            <a:endParaRPr lang="en-US" dirty="0"/>
          </a:p>
          <a:p>
            <a:r>
              <a:rPr lang="en-US" b="1" dirty="0"/>
              <a:t>Continue Handler</a:t>
            </a:r>
          </a:p>
          <a:p>
            <a:r>
              <a:rPr lang="en-US" dirty="0"/>
              <a:t>Query 2 has continue handler declared.</a:t>
            </a:r>
          </a:p>
          <a:p>
            <a:r>
              <a:rPr lang="en-US" dirty="0"/>
              <a:t>When this procedure is executed, query 1 will give expected output then query 2 will return continue handler msg and after query 2, query 3 and query 4 will also </a:t>
            </a:r>
            <a:r>
              <a:rPr lang="en-US" b="1" dirty="0"/>
              <a:t>get executed</a:t>
            </a:r>
            <a:r>
              <a:rPr lang="en-US" dirty="0"/>
              <a:t>.</a:t>
            </a:r>
          </a:p>
          <a:p>
            <a:endParaRPr lang="en-US" dirty="0"/>
          </a:p>
          <a:p>
            <a:r>
              <a:rPr lang="en-US" b="1" dirty="0"/>
              <a:t>Exit Handler</a:t>
            </a:r>
          </a:p>
          <a:p>
            <a:r>
              <a:rPr lang="en-US" dirty="0"/>
              <a:t>When Exit handler is declared, query 1 will execute then query 2 will return its customized msg and the procedure will </a:t>
            </a:r>
            <a:r>
              <a:rPr lang="en-US" b="1" dirty="0"/>
              <a:t>get Exit</a:t>
            </a:r>
            <a:r>
              <a:rPr lang="en-US" dirty="0"/>
              <a:t> without running query 3 and query 4.</a:t>
            </a:r>
            <a:endParaRPr lang="en-IN" dirty="0"/>
          </a:p>
        </p:txBody>
      </p:sp>
      <p:sp>
        <p:nvSpPr>
          <p:cNvPr id="4" name="TextBox 3">
            <a:extLst>
              <a:ext uri="{FF2B5EF4-FFF2-40B4-BE49-F238E27FC236}">
                <a16:creationId xmlns:a16="http://schemas.microsoft.com/office/drawing/2014/main" id="{913BAC1B-9638-45A0-8CBF-D4ED8EB8DCA7}"/>
              </a:ext>
            </a:extLst>
          </p:cNvPr>
          <p:cNvSpPr txBox="1"/>
          <p:nvPr/>
        </p:nvSpPr>
        <p:spPr>
          <a:xfrm>
            <a:off x="5076682" y="1295020"/>
            <a:ext cx="2115403" cy="369332"/>
          </a:xfrm>
          <a:prstGeom prst="rect">
            <a:avLst/>
          </a:prstGeom>
          <a:noFill/>
        </p:spPr>
        <p:txBody>
          <a:bodyPr wrap="square" rtlCol="0">
            <a:spAutoFit/>
          </a:bodyPr>
          <a:lstStyle/>
          <a:p>
            <a:r>
              <a:rPr lang="en-US" dirty="0"/>
              <a:t>Continue Handler</a:t>
            </a:r>
            <a:endParaRPr lang="en-IN" dirty="0"/>
          </a:p>
        </p:txBody>
      </p:sp>
      <p:cxnSp>
        <p:nvCxnSpPr>
          <p:cNvPr id="6" name="Straight Arrow Connector 5">
            <a:extLst>
              <a:ext uri="{FF2B5EF4-FFF2-40B4-BE49-F238E27FC236}">
                <a16:creationId xmlns:a16="http://schemas.microsoft.com/office/drawing/2014/main" id="{AB83A06E-4936-4EC6-98D8-617DAE9CB875}"/>
              </a:ext>
            </a:extLst>
          </p:cNvPr>
          <p:cNvCxnSpPr>
            <a:endCxn id="4" idx="1"/>
          </p:cNvCxnSpPr>
          <p:nvPr/>
        </p:nvCxnSpPr>
        <p:spPr>
          <a:xfrm>
            <a:off x="3179928" y="1479686"/>
            <a:ext cx="1896754"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59915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01FFFFB-312F-4208-9AD6-A5606D277A27}"/>
              </a:ext>
            </a:extLst>
          </p:cNvPr>
          <p:cNvPicPr>
            <a:picLocks noChangeAspect="1"/>
          </p:cNvPicPr>
          <p:nvPr/>
        </p:nvPicPr>
        <p:blipFill rotWithShape="1">
          <a:blip r:embed="rId2"/>
          <a:srcRect l="26529" t="20254" r="47841" b="61824"/>
          <a:stretch/>
        </p:blipFill>
        <p:spPr>
          <a:xfrm>
            <a:off x="1785503" y="847659"/>
            <a:ext cx="6012872" cy="2363882"/>
          </a:xfrm>
          <a:prstGeom prst="rect">
            <a:avLst/>
          </a:prstGeom>
          <a:ln>
            <a:solidFill>
              <a:srgbClr val="00B0F0"/>
            </a:solidFill>
          </a:ln>
        </p:spPr>
      </p:pic>
      <p:pic>
        <p:nvPicPr>
          <p:cNvPr id="3" name="Picture 2">
            <a:extLst>
              <a:ext uri="{FF2B5EF4-FFF2-40B4-BE49-F238E27FC236}">
                <a16:creationId xmlns:a16="http://schemas.microsoft.com/office/drawing/2014/main" id="{962534CD-EC05-4642-A426-1E8BDAAC0622}"/>
              </a:ext>
            </a:extLst>
          </p:cNvPr>
          <p:cNvPicPr>
            <a:picLocks noChangeAspect="1"/>
          </p:cNvPicPr>
          <p:nvPr/>
        </p:nvPicPr>
        <p:blipFill rotWithShape="1">
          <a:blip r:embed="rId3"/>
          <a:srcRect t="19686" r="47388" b="56819"/>
          <a:stretch/>
        </p:blipFill>
        <p:spPr>
          <a:xfrm>
            <a:off x="1785503" y="3428999"/>
            <a:ext cx="9405661" cy="2361426"/>
          </a:xfrm>
          <a:prstGeom prst="rect">
            <a:avLst/>
          </a:prstGeom>
          <a:ln>
            <a:solidFill>
              <a:srgbClr val="00B0F0"/>
            </a:solidFill>
          </a:ln>
        </p:spPr>
      </p:pic>
      <p:sp>
        <p:nvSpPr>
          <p:cNvPr id="4" name="TextBox 3">
            <a:extLst>
              <a:ext uri="{FF2B5EF4-FFF2-40B4-BE49-F238E27FC236}">
                <a16:creationId xmlns:a16="http://schemas.microsoft.com/office/drawing/2014/main" id="{712C0B37-7302-47B0-9871-673D9E86A77F}"/>
              </a:ext>
            </a:extLst>
          </p:cNvPr>
          <p:cNvSpPr txBox="1"/>
          <p:nvPr/>
        </p:nvSpPr>
        <p:spPr>
          <a:xfrm>
            <a:off x="7956646" y="1714499"/>
            <a:ext cx="3084394" cy="923330"/>
          </a:xfrm>
          <a:prstGeom prst="rect">
            <a:avLst/>
          </a:prstGeom>
          <a:noFill/>
          <a:ln>
            <a:solidFill>
              <a:schemeClr val="tx1"/>
            </a:solidFill>
          </a:ln>
        </p:spPr>
        <p:txBody>
          <a:bodyPr wrap="square" rtlCol="0">
            <a:spAutoFit/>
          </a:bodyPr>
          <a:lstStyle/>
          <a:p>
            <a:r>
              <a:rPr lang="en-US" dirty="0"/>
              <a:t>Here, </a:t>
            </a:r>
            <a:r>
              <a:rPr lang="en-US" dirty="0" err="1"/>
              <a:t>Tablename</a:t>
            </a:r>
            <a:r>
              <a:rPr lang="en-US" dirty="0"/>
              <a:t> is misspell</a:t>
            </a:r>
          </a:p>
          <a:p>
            <a:r>
              <a:rPr lang="en-US" dirty="0"/>
              <a:t>therefore it will return error when executed</a:t>
            </a:r>
            <a:endParaRPr lang="en-IN" dirty="0"/>
          </a:p>
        </p:txBody>
      </p:sp>
      <p:sp>
        <p:nvSpPr>
          <p:cNvPr id="6" name="TextBox 5">
            <a:extLst>
              <a:ext uri="{FF2B5EF4-FFF2-40B4-BE49-F238E27FC236}">
                <a16:creationId xmlns:a16="http://schemas.microsoft.com/office/drawing/2014/main" id="{3721F77C-D621-44F9-BA0B-F411C7FE21C3}"/>
              </a:ext>
            </a:extLst>
          </p:cNvPr>
          <p:cNvSpPr txBox="1"/>
          <p:nvPr/>
        </p:nvSpPr>
        <p:spPr>
          <a:xfrm>
            <a:off x="2688609" y="6018662"/>
            <a:ext cx="7260609" cy="646331"/>
          </a:xfrm>
          <a:prstGeom prst="rect">
            <a:avLst/>
          </a:prstGeom>
          <a:noFill/>
          <a:ln>
            <a:solidFill>
              <a:schemeClr val="tx1"/>
            </a:solidFill>
          </a:ln>
        </p:spPr>
        <p:txBody>
          <a:bodyPr wrap="square" rtlCol="0">
            <a:spAutoFit/>
          </a:bodyPr>
          <a:lstStyle/>
          <a:p>
            <a:r>
              <a:rPr lang="en-US" dirty="0"/>
              <a:t>On executing, it is giving error 1146.</a:t>
            </a:r>
          </a:p>
          <a:p>
            <a:r>
              <a:rPr lang="en-US" dirty="0"/>
              <a:t>Instead of 1146 error msg, you can return customized msg.</a:t>
            </a:r>
          </a:p>
        </p:txBody>
      </p:sp>
    </p:spTree>
    <p:extLst>
      <p:ext uri="{BB962C8B-B14F-4D97-AF65-F5344CB8AC3E}">
        <p14:creationId xmlns:p14="http://schemas.microsoft.com/office/powerpoint/2010/main" val="1226990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B2A94F3-AA3D-4297-9D08-B103491B6C11}"/>
              </a:ext>
            </a:extLst>
          </p:cNvPr>
          <p:cNvPicPr>
            <a:picLocks noChangeAspect="1"/>
          </p:cNvPicPr>
          <p:nvPr/>
        </p:nvPicPr>
        <p:blipFill rotWithShape="1">
          <a:blip r:embed="rId2"/>
          <a:srcRect l="26978" t="21081" r="32052" b="50000"/>
          <a:stretch/>
        </p:blipFill>
        <p:spPr>
          <a:xfrm>
            <a:off x="2192739" y="843771"/>
            <a:ext cx="7042245" cy="2794778"/>
          </a:xfrm>
          <a:prstGeom prst="rect">
            <a:avLst/>
          </a:prstGeom>
          <a:ln>
            <a:solidFill>
              <a:srgbClr val="00B0F0"/>
            </a:solidFill>
          </a:ln>
        </p:spPr>
      </p:pic>
      <p:pic>
        <p:nvPicPr>
          <p:cNvPr id="3" name="Picture 2">
            <a:extLst>
              <a:ext uri="{FF2B5EF4-FFF2-40B4-BE49-F238E27FC236}">
                <a16:creationId xmlns:a16="http://schemas.microsoft.com/office/drawing/2014/main" id="{808C53E7-0F5C-4253-9F24-2B484587E45E}"/>
              </a:ext>
            </a:extLst>
          </p:cNvPr>
          <p:cNvPicPr>
            <a:picLocks noChangeAspect="1"/>
          </p:cNvPicPr>
          <p:nvPr/>
        </p:nvPicPr>
        <p:blipFill rotWithShape="1">
          <a:blip r:embed="rId3"/>
          <a:srcRect t="20085" r="60641" b="52837"/>
          <a:stretch/>
        </p:blipFill>
        <p:spPr>
          <a:xfrm>
            <a:off x="2183640" y="3830035"/>
            <a:ext cx="7042245" cy="2723937"/>
          </a:xfrm>
          <a:prstGeom prst="rect">
            <a:avLst/>
          </a:prstGeom>
          <a:ln>
            <a:solidFill>
              <a:srgbClr val="00B0F0"/>
            </a:solidFill>
          </a:ln>
        </p:spPr>
      </p:pic>
      <p:sp>
        <p:nvSpPr>
          <p:cNvPr id="4" name="TextBox 3">
            <a:extLst>
              <a:ext uri="{FF2B5EF4-FFF2-40B4-BE49-F238E27FC236}">
                <a16:creationId xmlns:a16="http://schemas.microsoft.com/office/drawing/2014/main" id="{6AB37519-D46D-4495-8210-37499F257BC3}"/>
              </a:ext>
            </a:extLst>
          </p:cNvPr>
          <p:cNvSpPr txBox="1"/>
          <p:nvPr/>
        </p:nvSpPr>
        <p:spPr>
          <a:xfrm>
            <a:off x="2183640" y="272955"/>
            <a:ext cx="4981435" cy="400110"/>
          </a:xfrm>
          <a:prstGeom prst="rect">
            <a:avLst/>
          </a:prstGeom>
          <a:noFill/>
        </p:spPr>
        <p:txBody>
          <a:bodyPr wrap="square" rtlCol="0">
            <a:spAutoFit/>
          </a:bodyPr>
          <a:lstStyle/>
          <a:p>
            <a:r>
              <a:rPr lang="en-US" sz="2000" dirty="0"/>
              <a:t>Customized error message</a:t>
            </a:r>
            <a:endParaRPr lang="en-IN" sz="2000" dirty="0"/>
          </a:p>
        </p:txBody>
      </p:sp>
    </p:spTree>
    <p:extLst>
      <p:ext uri="{BB962C8B-B14F-4D97-AF65-F5344CB8AC3E}">
        <p14:creationId xmlns:p14="http://schemas.microsoft.com/office/powerpoint/2010/main" val="88384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E67C3B0-A865-4B09-AA56-EF0BA4FB57FE}"/>
              </a:ext>
            </a:extLst>
          </p:cNvPr>
          <p:cNvPicPr>
            <a:picLocks noChangeAspect="1"/>
          </p:cNvPicPr>
          <p:nvPr/>
        </p:nvPicPr>
        <p:blipFill rotWithShape="1">
          <a:blip r:embed="rId2"/>
          <a:srcRect l="26530" t="20683" r="39328" b="46943"/>
          <a:stretch/>
        </p:blipFill>
        <p:spPr>
          <a:xfrm>
            <a:off x="1228727" y="655094"/>
            <a:ext cx="5936777" cy="3165070"/>
          </a:xfrm>
          <a:prstGeom prst="rect">
            <a:avLst/>
          </a:prstGeom>
          <a:ln>
            <a:solidFill>
              <a:srgbClr val="00B0F0"/>
            </a:solidFill>
          </a:ln>
        </p:spPr>
      </p:pic>
      <p:pic>
        <p:nvPicPr>
          <p:cNvPr id="3" name="Picture 2">
            <a:extLst>
              <a:ext uri="{FF2B5EF4-FFF2-40B4-BE49-F238E27FC236}">
                <a16:creationId xmlns:a16="http://schemas.microsoft.com/office/drawing/2014/main" id="{6A96713C-D343-40AC-9EB7-5AC5C307ECE6}"/>
              </a:ext>
            </a:extLst>
          </p:cNvPr>
          <p:cNvPicPr>
            <a:picLocks noChangeAspect="1"/>
          </p:cNvPicPr>
          <p:nvPr/>
        </p:nvPicPr>
        <p:blipFill rotWithShape="1">
          <a:blip r:embed="rId3"/>
          <a:srcRect l="16008" t="73643" r="46716" b="5451"/>
          <a:stretch/>
        </p:blipFill>
        <p:spPr>
          <a:xfrm>
            <a:off x="1228727" y="4299045"/>
            <a:ext cx="6492433" cy="2047164"/>
          </a:xfrm>
          <a:prstGeom prst="rect">
            <a:avLst/>
          </a:prstGeom>
          <a:ln>
            <a:solidFill>
              <a:srgbClr val="00B0F0"/>
            </a:solidFill>
          </a:ln>
        </p:spPr>
      </p:pic>
      <p:sp>
        <p:nvSpPr>
          <p:cNvPr id="4" name="Rectangle 3">
            <a:extLst>
              <a:ext uri="{FF2B5EF4-FFF2-40B4-BE49-F238E27FC236}">
                <a16:creationId xmlns:a16="http://schemas.microsoft.com/office/drawing/2014/main" id="{0F8ABF01-58BD-4C11-AD7F-9A8D92E755A6}"/>
              </a:ext>
            </a:extLst>
          </p:cNvPr>
          <p:cNvSpPr/>
          <p:nvPr/>
        </p:nvSpPr>
        <p:spPr>
          <a:xfrm>
            <a:off x="1064525" y="5950424"/>
            <a:ext cx="2197290" cy="58685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DE448566-8A94-4DE1-A8D3-ECE2A357501C}"/>
              </a:ext>
            </a:extLst>
          </p:cNvPr>
          <p:cNvSpPr txBox="1"/>
          <p:nvPr/>
        </p:nvSpPr>
        <p:spPr>
          <a:xfrm>
            <a:off x="8052179" y="2828834"/>
            <a:ext cx="3252574" cy="646331"/>
          </a:xfrm>
          <a:prstGeom prst="rect">
            <a:avLst/>
          </a:prstGeom>
          <a:noFill/>
          <a:ln>
            <a:solidFill>
              <a:schemeClr val="tx1"/>
            </a:solidFill>
          </a:ln>
        </p:spPr>
        <p:txBody>
          <a:bodyPr wrap="square" rtlCol="0">
            <a:spAutoFit/>
          </a:bodyPr>
          <a:lstStyle/>
          <a:p>
            <a:r>
              <a:rPr lang="en-US" dirty="0"/>
              <a:t>On executing Continue Handler,</a:t>
            </a:r>
          </a:p>
          <a:p>
            <a:r>
              <a:rPr lang="en-US" dirty="0"/>
              <a:t>Both query output is returned.</a:t>
            </a:r>
          </a:p>
        </p:txBody>
      </p:sp>
      <p:sp>
        <p:nvSpPr>
          <p:cNvPr id="9" name="TextBox 8">
            <a:extLst>
              <a:ext uri="{FF2B5EF4-FFF2-40B4-BE49-F238E27FC236}">
                <a16:creationId xmlns:a16="http://schemas.microsoft.com/office/drawing/2014/main" id="{3D0FBE7A-F7CC-49D5-B8AD-F51F0777B774}"/>
              </a:ext>
            </a:extLst>
          </p:cNvPr>
          <p:cNvSpPr txBox="1"/>
          <p:nvPr/>
        </p:nvSpPr>
        <p:spPr>
          <a:xfrm>
            <a:off x="3261815" y="193007"/>
            <a:ext cx="2834185" cy="369332"/>
          </a:xfrm>
          <a:prstGeom prst="rect">
            <a:avLst/>
          </a:prstGeom>
          <a:noFill/>
        </p:spPr>
        <p:txBody>
          <a:bodyPr wrap="square" rtlCol="0">
            <a:spAutoFit/>
          </a:bodyPr>
          <a:lstStyle/>
          <a:p>
            <a:pPr lvl="1"/>
            <a:r>
              <a:rPr lang="en-US" b="1" dirty="0"/>
              <a:t>CONTINUE HANDLER</a:t>
            </a:r>
            <a:endParaRPr lang="en-IN" b="1" dirty="0"/>
          </a:p>
        </p:txBody>
      </p:sp>
    </p:spTree>
    <p:extLst>
      <p:ext uri="{BB962C8B-B14F-4D97-AF65-F5344CB8AC3E}">
        <p14:creationId xmlns:p14="http://schemas.microsoft.com/office/powerpoint/2010/main" val="969559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603509"/>
            <a:ext cx="9988236" cy="400110"/>
          </a:xfrm>
          <a:prstGeom prst="rect">
            <a:avLst/>
          </a:prstGeom>
        </p:spPr>
        <p:txBody>
          <a:bodyPr wrap="square">
            <a:spAutoFit/>
          </a:bodyPr>
          <a:lstStyle/>
          <a:p>
            <a:r>
              <a:rPr lang="en-IN" sz="2000" dirty="0"/>
              <a:t>Click </a:t>
            </a:r>
            <a:r>
              <a:rPr lang="en-IN" sz="2000" b="1" dirty="0"/>
              <a:t>NEXT</a:t>
            </a:r>
          </a:p>
        </p:txBody>
      </p:sp>
      <p:pic>
        <p:nvPicPr>
          <p:cNvPr id="4" name="Picture 3">
            <a:extLst>
              <a:ext uri="{FF2B5EF4-FFF2-40B4-BE49-F238E27FC236}">
                <a16:creationId xmlns:a16="http://schemas.microsoft.com/office/drawing/2014/main" id="{75EDED7B-665D-4895-93E2-3A403035C951}"/>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8667" r="21705" b="15372"/>
          <a:stretch/>
        </p:blipFill>
        <p:spPr>
          <a:xfrm>
            <a:off x="2466109" y="1255439"/>
            <a:ext cx="7259782" cy="5435064"/>
          </a:xfrm>
          <a:prstGeom prst="rect">
            <a:avLst/>
          </a:prstGeom>
          <a:ln>
            <a:solidFill>
              <a:srgbClr val="00B0F0"/>
            </a:solidFill>
          </a:ln>
        </p:spPr>
      </p:pic>
    </p:spTree>
    <p:extLst>
      <p:ext uri="{BB962C8B-B14F-4D97-AF65-F5344CB8AC3E}">
        <p14:creationId xmlns:p14="http://schemas.microsoft.com/office/powerpoint/2010/main" val="30334349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3721F77C-D621-44F9-BA0B-F411C7FE21C3}"/>
              </a:ext>
            </a:extLst>
          </p:cNvPr>
          <p:cNvSpPr txBox="1"/>
          <p:nvPr/>
        </p:nvSpPr>
        <p:spPr>
          <a:xfrm>
            <a:off x="8229600" y="3638549"/>
            <a:ext cx="3252574" cy="1200329"/>
          </a:xfrm>
          <a:prstGeom prst="rect">
            <a:avLst/>
          </a:prstGeom>
          <a:noFill/>
          <a:ln>
            <a:solidFill>
              <a:schemeClr val="tx1"/>
            </a:solidFill>
          </a:ln>
        </p:spPr>
        <p:txBody>
          <a:bodyPr wrap="square" rtlCol="0">
            <a:spAutoFit/>
          </a:bodyPr>
          <a:lstStyle/>
          <a:p>
            <a:r>
              <a:rPr lang="en-US" dirty="0"/>
              <a:t>On executing Exit Handler,</a:t>
            </a:r>
          </a:p>
          <a:p>
            <a:r>
              <a:rPr lang="en-US" dirty="0"/>
              <a:t>Only query 1 output is return and get exit without running query 2</a:t>
            </a:r>
          </a:p>
        </p:txBody>
      </p:sp>
      <p:sp>
        <p:nvSpPr>
          <p:cNvPr id="7" name="TextBox 6">
            <a:extLst>
              <a:ext uri="{FF2B5EF4-FFF2-40B4-BE49-F238E27FC236}">
                <a16:creationId xmlns:a16="http://schemas.microsoft.com/office/drawing/2014/main" id="{38E6D46C-1B64-49E8-AFB6-79B9B9A03243}"/>
              </a:ext>
            </a:extLst>
          </p:cNvPr>
          <p:cNvSpPr txBox="1"/>
          <p:nvPr/>
        </p:nvSpPr>
        <p:spPr>
          <a:xfrm>
            <a:off x="3234519" y="193007"/>
            <a:ext cx="2861481" cy="369332"/>
          </a:xfrm>
          <a:prstGeom prst="rect">
            <a:avLst/>
          </a:prstGeom>
          <a:noFill/>
        </p:spPr>
        <p:txBody>
          <a:bodyPr wrap="square" rtlCol="0">
            <a:spAutoFit/>
          </a:bodyPr>
          <a:lstStyle/>
          <a:p>
            <a:r>
              <a:rPr lang="en-US" b="1" dirty="0"/>
              <a:t>EXIT HANDLER</a:t>
            </a:r>
            <a:endParaRPr lang="en-IN" b="1" dirty="0"/>
          </a:p>
        </p:txBody>
      </p:sp>
      <p:pic>
        <p:nvPicPr>
          <p:cNvPr id="5" name="Picture 4">
            <a:extLst>
              <a:ext uri="{FF2B5EF4-FFF2-40B4-BE49-F238E27FC236}">
                <a16:creationId xmlns:a16="http://schemas.microsoft.com/office/drawing/2014/main" id="{568056CB-29EB-4932-979D-F97332E5E65F}"/>
              </a:ext>
            </a:extLst>
          </p:cNvPr>
          <p:cNvPicPr>
            <a:picLocks noChangeAspect="1"/>
          </p:cNvPicPr>
          <p:nvPr/>
        </p:nvPicPr>
        <p:blipFill rotWithShape="1">
          <a:blip r:embed="rId2"/>
          <a:srcRect l="26530" t="21080" r="38657" b="46943"/>
          <a:stretch/>
        </p:blipFill>
        <p:spPr>
          <a:xfrm>
            <a:off x="1162052" y="669582"/>
            <a:ext cx="6509983" cy="3361842"/>
          </a:xfrm>
          <a:prstGeom prst="rect">
            <a:avLst/>
          </a:prstGeom>
          <a:ln>
            <a:solidFill>
              <a:srgbClr val="00B0F0"/>
            </a:solidFill>
          </a:ln>
        </p:spPr>
      </p:pic>
      <p:pic>
        <p:nvPicPr>
          <p:cNvPr id="8" name="Picture 7">
            <a:extLst>
              <a:ext uri="{FF2B5EF4-FFF2-40B4-BE49-F238E27FC236}">
                <a16:creationId xmlns:a16="http://schemas.microsoft.com/office/drawing/2014/main" id="{0ABABFC5-3878-421E-970F-B19F803A7CD6}"/>
              </a:ext>
            </a:extLst>
          </p:cNvPr>
          <p:cNvPicPr>
            <a:picLocks noChangeAspect="1"/>
          </p:cNvPicPr>
          <p:nvPr/>
        </p:nvPicPr>
        <p:blipFill rotWithShape="1">
          <a:blip r:embed="rId3"/>
          <a:srcRect l="16007" t="77028" r="70896" b="5649"/>
          <a:stretch/>
        </p:blipFill>
        <p:spPr>
          <a:xfrm>
            <a:off x="2606721" y="4238713"/>
            <a:ext cx="3029804" cy="2252929"/>
          </a:xfrm>
          <a:prstGeom prst="rect">
            <a:avLst/>
          </a:prstGeom>
          <a:ln>
            <a:solidFill>
              <a:srgbClr val="00B0F0"/>
            </a:solidFill>
          </a:ln>
        </p:spPr>
      </p:pic>
      <p:sp>
        <p:nvSpPr>
          <p:cNvPr id="9" name="Rectangle 8">
            <a:extLst>
              <a:ext uri="{FF2B5EF4-FFF2-40B4-BE49-F238E27FC236}">
                <a16:creationId xmlns:a16="http://schemas.microsoft.com/office/drawing/2014/main" id="{51C8757E-D3DB-4886-B1B9-9BCA0E04B797}"/>
              </a:ext>
            </a:extLst>
          </p:cNvPr>
          <p:cNvSpPr/>
          <p:nvPr/>
        </p:nvSpPr>
        <p:spPr>
          <a:xfrm>
            <a:off x="2301640" y="6043613"/>
            <a:ext cx="1628916" cy="5531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9609631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DD4408-645B-4CC2-9239-CAED1D884A13}"/>
              </a:ext>
            </a:extLst>
          </p:cNvPr>
          <p:cNvSpPr txBox="1"/>
          <p:nvPr/>
        </p:nvSpPr>
        <p:spPr>
          <a:xfrm>
            <a:off x="1773382" y="588660"/>
            <a:ext cx="7841672" cy="400110"/>
          </a:xfrm>
          <a:prstGeom prst="rect">
            <a:avLst/>
          </a:prstGeom>
          <a:noFill/>
        </p:spPr>
        <p:txBody>
          <a:bodyPr wrap="square" rtlCol="0">
            <a:spAutoFit/>
          </a:bodyPr>
          <a:lstStyle/>
          <a:p>
            <a:r>
              <a:rPr lang="en-US" sz="2000" dirty="0"/>
              <a:t>To check different types of errors go to browser and search below--</a:t>
            </a:r>
            <a:endParaRPr lang="en-IN" sz="2000" dirty="0"/>
          </a:p>
        </p:txBody>
      </p:sp>
      <p:pic>
        <p:nvPicPr>
          <p:cNvPr id="5" name="Picture 4">
            <a:extLst>
              <a:ext uri="{FF2B5EF4-FFF2-40B4-BE49-F238E27FC236}">
                <a16:creationId xmlns:a16="http://schemas.microsoft.com/office/drawing/2014/main" id="{016B3C0D-0E2C-4EF0-AF1A-E02BFA5B0751}"/>
              </a:ext>
            </a:extLst>
          </p:cNvPr>
          <p:cNvPicPr>
            <a:picLocks noChangeAspect="1"/>
          </p:cNvPicPr>
          <p:nvPr/>
        </p:nvPicPr>
        <p:blipFill rotWithShape="1">
          <a:blip r:embed="rId2">
            <a:extLst>
              <a:ext uri="{28A0092B-C50C-407E-A947-70E740481C1C}">
                <a14:useLocalDpi xmlns:a14="http://schemas.microsoft.com/office/drawing/2010/main" val="0"/>
              </a:ext>
            </a:extLst>
          </a:blip>
          <a:srcRect t="12709" r="37159" b="35346"/>
          <a:stretch/>
        </p:blipFill>
        <p:spPr>
          <a:xfrm>
            <a:off x="1544783" y="1313875"/>
            <a:ext cx="9102433" cy="4230248"/>
          </a:xfrm>
          <a:prstGeom prst="rect">
            <a:avLst/>
          </a:prstGeom>
          <a:ln>
            <a:solidFill>
              <a:srgbClr val="00B0F0"/>
            </a:solidFill>
          </a:ln>
        </p:spPr>
      </p:pic>
      <p:sp>
        <p:nvSpPr>
          <p:cNvPr id="6" name="Rectangle 5">
            <a:extLst>
              <a:ext uri="{FF2B5EF4-FFF2-40B4-BE49-F238E27FC236}">
                <a16:creationId xmlns:a16="http://schemas.microsoft.com/office/drawing/2014/main" id="{A25E4D34-DD46-497C-A5C3-FA24E85E133A}"/>
              </a:ext>
            </a:extLst>
          </p:cNvPr>
          <p:cNvSpPr/>
          <p:nvPr/>
        </p:nvSpPr>
        <p:spPr>
          <a:xfrm>
            <a:off x="2189018" y="3796145"/>
            <a:ext cx="6844146" cy="19119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146393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6DD4408-645B-4CC2-9239-CAED1D884A13}"/>
              </a:ext>
            </a:extLst>
          </p:cNvPr>
          <p:cNvSpPr txBox="1"/>
          <p:nvPr/>
        </p:nvSpPr>
        <p:spPr>
          <a:xfrm>
            <a:off x="1648691" y="657933"/>
            <a:ext cx="7841672" cy="707886"/>
          </a:xfrm>
          <a:prstGeom prst="rect">
            <a:avLst/>
          </a:prstGeom>
          <a:noFill/>
        </p:spPr>
        <p:txBody>
          <a:bodyPr wrap="square" rtlCol="0">
            <a:spAutoFit/>
          </a:bodyPr>
          <a:lstStyle/>
          <a:p>
            <a:r>
              <a:rPr lang="en-US" sz="2000" dirty="0"/>
              <a:t>This site has all the 880+ errors.</a:t>
            </a:r>
          </a:p>
          <a:p>
            <a:r>
              <a:rPr lang="en-US" sz="2000" dirty="0"/>
              <a:t>Scroll down the page and check the table</a:t>
            </a:r>
            <a:endParaRPr lang="en-IN" sz="2000" dirty="0"/>
          </a:p>
        </p:txBody>
      </p:sp>
      <p:pic>
        <p:nvPicPr>
          <p:cNvPr id="4" name="Picture 3">
            <a:extLst>
              <a:ext uri="{FF2B5EF4-FFF2-40B4-BE49-F238E27FC236}">
                <a16:creationId xmlns:a16="http://schemas.microsoft.com/office/drawing/2014/main" id="{C08FF872-DB07-436A-B101-B3645E6FD30B}"/>
              </a:ext>
            </a:extLst>
          </p:cNvPr>
          <p:cNvPicPr>
            <a:picLocks noChangeAspect="1"/>
          </p:cNvPicPr>
          <p:nvPr/>
        </p:nvPicPr>
        <p:blipFill rotWithShape="1">
          <a:blip r:embed="rId2">
            <a:extLst>
              <a:ext uri="{28A0092B-C50C-407E-A947-70E740481C1C}">
                <a14:useLocalDpi xmlns:a14="http://schemas.microsoft.com/office/drawing/2010/main" val="0"/>
              </a:ext>
            </a:extLst>
          </a:blip>
          <a:srcRect l="18977" t="33932" r="20796" b="5683"/>
          <a:stretch/>
        </p:blipFill>
        <p:spPr>
          <a:xfrm>
            <a:off x="2382981" y="1775467"/>
            <a:ext cx="8562109" cy="4826382"/>
          </a:xfrm>
          <a:prstGeom prst="rect">
            <a:avLst/>
          </a:prstGeom>
          <a:ln>
            <a:solidFill>
              <a:srgbClr val="00B0F0"/>
            </a:solidFill>
          </a:ln>
        </p:spPr>
      </p:pic>
    </p:spTree>
    <p:extLst>
      <p:ext uri="{BB962C8B-B14F-4D97-AF65-F5344CB8AC3E}">
        <p14:creationId xmlns:p14="http://schemas.microsoft.com/office/powerpoint/2010/main" val="2023883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F8D8F212-BFEA-44F6-A4AB-12B2D6907483}"/>
              </a:ext>
            </a:extLst>
          </p:cNvPr>
          <p:cNvSpPr txBox="1"/>
          <p:nvPr/>
        </p:nvSpPr>
        <p:spPr>
          <a:xfrm>
            <a:off x="2078183" y="429491"/>
            <a:ext cx="2854036" cy="400110"/>
          </a:xfrm>
          <a:prstGeom prst="rect">
            <a:avLst/>
          </a:prstGeom>
          <a:noFill/>
        </p:spPr>
        <p:txBody>
          <a:bodyPr wrap="square" rtlCol="0">
            <a:spAutoFit/>
          </a:bodyPr>
          <a:lstStyle/>
          <a:p>
            <a:r>
              <a:rPr lang="en-US" sz="2000" b="1" dirty="0"/>
              <a:t>EXCEPTION HANDLING</a:t>
            </a:r>
            <a:endParaRPr lang="en-IN" sz="2000" b="1" dirty="0"/>
          </a:p>
        </p:txBody>
      </p:sp>
      <p:sp>
        <p:nvSpPr>
          <p:cNvPr id="3" name="TextBox 2">
            <a:extLst>
              <a:ext uri="{FF2B5EF4-FFF2-40B4-BE49-F238E27FC236}">
                <a16:creationId xmlns:a16="http://schemas.microsoft.com/office/drawing/2014/main" id="{F6DD4408-645B-4CC2-9239-CAED1D884A13}"/>
              </a:ext>
            </a:extLst>
          </p:cNvPr>
          <p:cNvSpPr txBox="1"/>
          <p:nvPr/>
        </p:nvSpPr>
        <p:spPr>
          <a:xfrm>
            <a:off x="1801091" y="1641606"/>
            <a:ext cx="7841672" cy="1631216"/>
          </a:xfrm>
          <a:prstGeom prst="rect">
            <a:avLst/>
          </a:prstGeom>
          <a:noFill/>
        </p:spPr>
        <p:txBody>
          <a:bodyPr wrap="square" rtlCol="0">
            <a:spAutoFit/>
          </a:bodyPr>
          <a:lstStyle/>
          <a:p>
            <a:r>
              <a:rPr lang="en-US" sz="2000" dirty="0"/>
              <a:t>There are 880+ SQL Errors.</a:t>
            </a:r>
          </a:p>
          <a:p>
            <a:r>
              <a:rPr lang="en-US" sz="2000" dirty="0"/>
              <a:t>It is not possible to write so much error handler for all queries.</a:t>
            </a:r>
          </a:p>
          <a:p>
            <a:r>
              <a:rPr lang="en-US" sz="2000" dirty="0"/>
              <a:t>For that one concept “Exception Handling” is used.</a:t>
            </a:r>
          </a:p>
          <a:p>
            <a:r>
              <a:rPr lang="en-US" sz="2000" dirty="0"/>
              <a:t>Exception Handling runs for any no. of errors that occur throughout the procedure.</a:t>
            </a:r>
            <a:endParaRPr lang="en-IN" sz="2000" dirty="0"/>
          </a:p>
        </p:txBody>
      </p:sp>
    </p:spTree>
    <p:extLst>
      <p:ext uri="{BB962C8B-B14F-4D97-AF65-F5344CB8AC3E}">
        <p14:creationId xmlns:p14="http://schemas.microsoft.com/office/powerpoint/2010/main" val="336753860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1F756202-8CD8-44A1-9E96-A04D02BE86A3}"/>
              </a:ext>
            </a:extLst>
          </p:cNvPr>
          <p:cNvPicPr>
            <a:picLocks noChangeAspect="1"/>
          </p:cNvPicPr>
          <p:nvPr/>
        </p:nvPicPr>
        <p:blipFill rotWithShape="1">
          <a:blip r:embed="rId2"/>
          <a:srcRect l="26931" t="20794" r="24887" b="41612"/>
          <a:stretch/>
        </p:blipFill>
        <p:spPr>
          <a:xfrm>
            <a:off x="1717964" y="298981"/>
            <a:ext cx="7135069" cy="3130018"/>
          </a:xfrm>
          <a:prstGeom prst="rect">
            <a:avLst/>
          </a:prstGeom>
          <a:ln>
            <a:solidFill>
              <a:srgbClr val="00B0F0"/>
            </a:solidFill>
          </a:ln>
        </p:spPr>
      </p:pic>
      <p:pic>
        <p:nvPicPr>
          <p:cNvPr id="3" name="Picture 2">
            <a:extLst>
              <a:ext uri="{FF2B5EF4-FFF2-40B4-BE49-F238E27FC236}">
                <a16:creationId xmlns:a16="http://schemas.microsoft.com/office/drawing/2014/main" id="{99DA2AAE-A294-4070-9A7A-84993EEE368F}"/>
              </a:ext>
            </a:extLst>
          </p:cNvPr>
          <p:cNvPicPr>
            <a:picLocks noChangeAspect="1"/>
          </p:cNvPicPr>
          <p:nvPr/>
        </p:nvPicPr>
        <p:blipFill rotWithShape="1">
          <a:blip r:embed="rId3"/>
          <a:srcRect l="16022" t="74558" r="63750" b="6039"/>
          <a:stretch/>
        </p:blipFill>
        <p:spPr>
          <a:xfrm>
            <a:off x="1717964" y="3638549"/>
            <a:ext cx="5112328" cy="2757212"/>
          </a:xfrm>
          <a:prstGeom prst="rect">
            <a:avLst/>
          </a:prstGeom>
          <a:ln>
            <a:solidFill>
              <a:srgbClr val="00B0F0"/>
            </a:solidFill>
          </a:ln>
        </p:spPr>
      </p:pic>
      <p:sp>
        <p:nvSpPr>
          <p:cNvPr id="4" name="Rectangle 3">
            <a:extLst>
              <a:ext uri="{FF2B5EF4-FFF2-40B4-BE49-F238E27FC236}">
                <a16:creationId xmlns:a16="http://schemas.microsoft.com/office/drawing/2014/main" id="{824D7BCE-C361-4BB3-87CB-BB0762D412C0}"/>
              </a:ext>
            </a:extLst>
          </p:cNvPr>
          <p:cNvSpPr/>
          <p:nvPr/>
        </p:nvSpPr>
        <p:spPr>
          <a:xfrm>
            <a:off x="1537855" y="5929745"/>
            <a:ext cx="2743200" cy="6292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015AE72-29A2-4F1C-9B27-C8E30C61A8C1}"/>
              </a:ext>
            </a:extLst>
          </p:cNvPr>
          <p:cNvSpPr/>
          <p:nvPr/>
        </p:nvSpPr>
        <p:spPr>
          <a:xfrm>
            <a:off x="3422072" y="1085225"/>
            <a:ext cx="1468583" cy="4110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364182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EE8EE72-A28E-4ABB-88E9-26A645194610}"/>
              </a:ext>
            </a:extLst>
          </p:cNvPr>
          <p:cNvPicPr>
            <a:picLocks noChangeAspect="1"/>
          </p:cNvPicPr>
          <p:nvPr/>
        </p:nvPicPr>
        <p:blipFill rotWithShape="1">
          <a:blip r:embed="rId2"/>
          <a:srcRect l="27046" t="21400" r="25000" b="45452"/>
          <a:stretch/>
        </p:blipFill>
        <p:spPr>
          <a:xfrm>
            <a:off x="1228727" y="221672"/>
            <a:ext cx="7776728" cy="3022239"/>
          </a:xfrm>
          <a:prstGeom prst="rect">
            <a:avLst/>
          </a:prstGeom>
          <a:ln>
            <a:solidFill>
              <a:srgbClr val="00B0F0"/>
            </a:solidFill>
          </a:ln>
        </p:spPr>
      </p:pic>
      <p:pic>
        <p:nvPicPr>
          <p:cNvPr id="3" name="Picture 2">
            <a:extLst>
              <a:ext uri="{FF2B5EF4-FFF2-40B4-BE49-F238E27FC236}">
                <a16:creationId xmlns:a16="http://schemas.microsoft.com/office/drawing/2014/main" id="{AC16F048-57A7-42A9-865B-333F0945D550}"/>
              </a:ext>
            </a:extLst>
          </p:cNvPr>
          <p:cNvPicPr>
            <a:picLocks noChangeAspect="1"/>
          </p:cNvPicPr>
          <p:nvPr/>
        </p:nvPicPr>
        <p:blipFill rotWithShape="1">
          <a:blip r:embed="rId3"/>
          <a:srcRect l="15341" t="74557" r="59318" b="5231"/>
          <a:stretch/>
        </p:blipFill>
        <p:spPr>
          <a:xfrm>
            <a:off x="1228727" y="3638549"/>
            <a:ext cx="6044909" cy="2710723"/>
          </a:xfrm>
          <a:prstGeom prst="rect">
            <a:avLst/>
          </a:prstGeom>
          <a:ln>
            <a:solidFill>
              <a:srgbClr val="00B0F0"/>
            </a:solidFill>
          </a:ln>
        </p:spPr>
      </p:pic>
      <p:sp>
        <p:nvSpPr>
          <p:cNvPr id="4" name="Rectangle 3">
            <a:extLst>
              <a:ext uri="{FF2B5EF4-FFF2-40B4-BE49-F238E27FC236}">
                <a16:creationId xmlns:a16="http://schemas.microsoft.com/office/drawing/2014/main" id="{250E1561-BEC6-41F8-87EA-90F0BA90562E}"/>
              </a:ext>
            </a:extLst>
          </p:cNvPr>
          <p:cNvSpPr/>
          <p:nvPr/>
        </p:nvSpPr>
        <p:spPr>
          <a:xfrm>
            <a:off x="969818" y="5611091"/>
            <a:ext cx="2064327" cy="10252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A53784BB-2D88-4656-BAAC-7475324BB864}"/>
              </a:ext>
            </a:extLst>
          </p:cNvPr>
          <p:cNvSpPr/>
          <p:nvPr/>
        </p:nvSpPr>
        <p:spPr>
          <a:xfrm>
            <a:off x="3034145" y="983673"/>
            <a:ext cx="1316182" cy="4698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525841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FUNCTIONS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16</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556107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2246769"/>
          </a:xfrm>
          <a:prstGeom prst="rect">
            <a:avLst/>
          </a:prstGeom>
          <a:noFill/>
        </p:spPr>
        <p:txBody>
          <a:bodyPr wrap="square" rtlCol="0">
            <a:spAutoFit/>
          </a:bodyPr>
          <a:lstStyle/>
          <a:p>
            <a:r>
              <a:rPr lang="en-US" sz="2000" b="1" dirty="0"/>
              <a:t>Functions</a:t>
            </a:r>
            <a:r>
              <a:rPr lang="en-US" sz="2000" dirty="0"/>
              <a:t> are used to do calculations in SQL.</a:t>
            </a:r>
          </a:p>
          <a:p>
            <a:r>
              <a:rPr lang="en-US" sz="2000" dirty="0"/>
              <a:t>E.g.- storing marks of a student by using SUM().</a:t>
            </a:r>
          </a:p>
          <a:p>
            <a:endParaRPr lang="en-US" sz="2000" dirty="0"/>
          </a:p>
          <a:p>
            <a:r>
              <a:rPr lang="en-US" sz="2000" dirty="0"/>
              <a:t>There are </a:t>
            </a:r>
            <a:r>
              <a:rPr lang="en-US" sz="2000" b="1" dirty="0"/>
              <a:t>two types </a:t>
            </a:r>
            <a:r>
              <a:rPr lang="en-US" sz="2000" dirty="0"/>
              <a:t>of functions—</a:t>
            </a:r>
          </a:p>
          <a:p>
            <a:pPr marL="457200" indent="-457200">
              <a:buAutoNum type="arabicPeriod"/>
            </a:pPr>
            <a:r>
              <a:rPr lang="en-US" sz="2000" dirty="0"/>
              <a:t>System defined functions – predefined functions given by the system</a:t>
            </a:r>
          </a:p>
          <a:p>
            <a:pPr marL="457200" indent="-457200">
              <a:buAutoNum type="arabicPeriod"/>
            </a:pPr>
            <a:r>
              <a:rPr lang="en-US" sz="2000" dirty="0"/>
              <a:t>User defined functions – user create functions for customized calculations</a:t>
            </a:r>
          </a:p>
          <a:p>
            <a:pPr marL="457200" indent="-457200"/>
            <a:endParaRPr lang="en-US" sz="2000" dirty="0"/>
          </a:p>
        </p:txBody>
      </p:sp>
    </p:spTree>
    <p:extLst>
      <p:ext uri="{BB962C8B-B14F-4D97-AF65-F5344CB8AC3E}">
        <p14:creationId xmlns:p14="http://schemas.microsoft.com/office/powerpoint/2010/main" val="49005589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208085"/>
            <a:ext cx="10175966" cy="6555641"/>
          </a:xfrm>
          <a:prstGeom prst="rect">
            <a:avLst/>
          </a:prstGeom>
          <a:noFill/>
        </p:spPr>
        <p:txBody>
          <a:bodyPr wrap="square" rtlCol="0">
            <a:spAutoFit/>
          </a:bodyPr>
          <a:lstStyle/>
          <a:p>
            <a:r>
              <a:rPr lang="en-US" sz="2000" b="1" dirty="0"/>
              <a:t>SYSTEM DEFINED FUNCTIONS</a:t>
            </a:r>
          </a:p>
          <a:p>
            <a:endParaRPr lang="en-US" sz="2000" b="1" dirty="0"/>
          </a:p>
          <a:p>
            <a:r>
              <a:rPr lang="en-US" sz="2000" b="1" dirty="0"/>
              <a:t>1. Aggregate functions—</a:t>
            </a:r>
          </a:p>
          <a:p>
            <a:endParaRPr lang="en-US" sz="2000" b="1" dirty="0"/>
          </a:p>
          <a:p>
            <a:pPr marL="457200" indent="-457200">
              <a:buFont typeface="Arial" pitchFamily="34" charset="0"/>
              <a:buChar char="•"/>
            </a:pPr>
            <a:r>
              <a:rPr lang="en-US" sz="2000" dirty="0"/>
              <a:t>Sum() – gives </a:t>
            </a:r>
            <a:r>
              <a:rPr lang="en-US" sz="2000" dirty="0" err="1"/>
              <a:t>totalvalue</a:t>
            </a:r>
            <a:endParaRPr lang="en-US" sz="2000" dirty="0"/>
          </a:p>
          <a:p>
            <a:pPr marL="457200" indent="-457200"/>
            <a:r>
              <a:rPr lang="en-US" sz="2000" dirty="0"/>
              <a:t>		SELECT SUM(</a:t>
            </a:r>
            <a:r>
              <a:rPr lang="en-US" sz="2000" dirty="0" err="1"/>
              <a:t>columnname</a:t>
            </a:r>
            <a:r>
              <a:rPr lang="en-US" sz="2000" dirty="0"/>
              <a:t>) FROM </a:t>
            </a:r>
            <a:r>
              <a:rPr lang="en-US" sz="2000" dirty="0" err="1"/>
              <a:t>tablename</a:t>
            </a:r>
            <a:r>
              <a:rPr lang="en-US" sz="2000" dirty="0"/>
              <a:t>;</a:t>
            </a:r>
          </a:p>
          <a:p>
            <a:pPr marL="457200" indent="-457200">
              <a:buFont typeface="Arial" pitchFamily="34" charset="0"/>
              <a:buChar char="•"/>
            </a:pPr>
            <a:endParaRPr lang="en-US" sz="2000" dirty="0"/>
          </a:p>
          <a:p>
            <a:pPr marL="457200" indent="-457200">
              <a:buFont typeface="Arial" pitchFamily="34" charset="0"/>
              <a:buChar char="•"/>
            </a:pPr>
            <a:r>
              <a:rPr lang="en-US" sz="2000" dirty="0"/>
              <a:t>Max()– gives highest value</a:t>
            </a:r>
          </a:p>
          <a:p>
            <a:pPr marL="457200" indent="-457200"/>
            <a:r>
              <a:rPr lang="en-US" sz="2000" dirty="0"/>
              <a:t>		 SELECT MAX(</a:t>
            </a:r>
            <a:r>
              <a:rPr lang="en-US" sz="2000" dirty="0" err="1"/>
              <a:t>columnname</a:t>
            </a:r>
            <a:r>
              <a:rPr lang="en-US" sz="2000" dirty="0"/>
              <a:t>) FROM </a:t>
            </a:r>
            <a:r>
              <a:rPr lang="en-US" sz="2000" dirty="0" err="1"/>
              <a:t>tablename</a:t>
            </a:r>
            <a:r>
              <a:rPr lang="en-US" sz="2000" dirty="0"/>
              <a:t>;</a:t>
            </a:r>
          </a:p>
          <a:p>
            <a:pPr marL="457200" indent="-457200">
              <a:buFont typeface="Arial" pitchFamily="34" charset="0"/>
              <a:buChar char="•"/>
            </a:pPr>
            <a:endParaRPr lang="en-US" sz="2000" dirty="0"/>
          </a:p>
          <a:p>
            <a:pPr marL="457200" indent="-457200">
              <a:buFont typeface="Arial" pitchFamily="34" charset="0"/>
              <a:buChar char="•"/>
            </a:pPr>
            <a:r>
              <a:rPr lang="en-US" sz="2000" dirty="0"/>
              <a:t>Min()– gives lowest value</a:t>
            </a:r>
          </a:p>
          <a:p>
            <a:pPr marL="457200" indent="-457200"/>
            <a:r>
              <a:rPr lang="en-US" sz="2000" dirty="0"/>
              <a:t>		 SELECT MIN(</a:t>
            </a:r>
            <a:r>
              <a:rPr lang="en-US" sz="2000" dirty="0" err="1"/>
              <a:t>columnname</a:t>
            </a:r>
            <a:r>
              <a:rPr lang="en-US" sz="2000" dirty="0"/>
              <a:t>) FROM </a:t>
            </a:r>
            <a:r>
              <a:rPr lang="en-US" sz="2000" dirty="0" err="1"/>
              <a:t>tablename</a:t>
            </a:r>
            <a:r>
              <a:rPr lang="en-US" sz="2000" dirty="0"/>
              <a:t>;</a:t>
            </a:r>
          </a:p>
          <a:p>
            <a:pPr marL="457200" indent="-457200">
              <a:buFont typeface="Arial" pitchFamily="34" charset="0"/>
              <a:buChar char="•"/>
            </a:pPr>
            <a:endParaRPr lang="en-US" sz="2000" dirty="0"/>
          </a:p>
          <a:p>
            <a:pPr marL="457200" indent="-457200">
              <a:buFont typeface="Arial" pitchFamily="34" charset="0"/>
              <a:buChar char="•"/>
            </a:pPr>
            <a:r>
              <a:rPr lang="en-US" sz="2000" dirty="0"/>
              <a:t>Count()– gives count of records</a:t>
            </a:r>
          </a:p>
          <a:p>
            <a:pPr marL="457200" indent="-457200"/>
            <a:r>
              <a:rPr lang="en-US" sz="2000" dirty="0"/>
              <a:t>		 SELECT COUNT(*) FROM </a:t>
            </a:r>
            <a:r>
              <a:rPr lang="en-US" sz="2000" dirty="0" err="1"/>
              <a:t>tablename</a:t>
            </a:r>
            <a:r>
              <a:rPr lang="en-US" sz="2000" dirty="0"/>
              <a:t>;</a:t>
            </a:r>
          </a:p>
          <a:p>
            <a:pPr marL="457200" indent="-457200">
              <a:buFont typeface="Arial" pitchFamily="34" charset="0"/>
              <a:buChar char="•"/>
            </a:pPr>
            <a:endParaRPr lang="en-US" sz="2000" dirty="0"/>
          </a:p>
          <a:p>
            <a:pPr marL="457200" indent="-457200">
              <a:buFont typeface="Arial" pitchFamily="34" charset="0"/>
              <a:buChar char="•"/>
            </a:pPr>
            <a:r>
              <a:rPr lang="en-US" sz="2000" dirty="0"/>
              <a:t>Distinct()– gives unique values without duplicates</a:t>
            </a:r>
          </a:p>
          <a:p>
            <a:pPr marL="457200" indent="-457200"/>
            <a:r>
              <a:rPr lang="en-US" sz="2000" dirty="0"/>
              <a:t>		 SELECT DISTINCT(</a:t>
            </a:r>
            <a:r>
              <a:rPr lang="en-US" sz="2000" dirty="0" err="1"/>
              <a:t>columnname</a:t>
            </a:r>
            <a:r>
              <a:rPr lang="en-US" sz="2000" dirty="0"/>
              <a:t>) FROM </a:t>
            </a:r>
            <a:r>
              <a:rPr lang="en-US" sz="2000" dirty="0" err="1"/>
              <a:t>tablename</a:t>
            </a:r>
            <a:r>
              <a:rPr lang="en-US" sz="2000" dirty="0"/>
              <a:t>;</a:t>
            </a:r>
          </a:p>
          <a:p>
            <a:pPr marL="457200" indent="-457200">
              <a:buFont typeface="Arial" pitchFamily="34" charset="0"/>
              <a:buChar char="•"/>
            </a:pPr>
            <a:endParaRPr lang="en-US" sz="2000" dirty="0"/>
          </a:p>
          <a:p>
            <a:pPr marL="457200" indent="-457200">
              <a:buFont typeface="Arial" pitchFamily="34" charset="0"/>
              <a:buChar char="•"/>
            </a:pPr>
            <a:r>
              <a:rPr lang="en-US" sz="2000" dirty="0"/>
              <a:t>Avg()– gives average value</a:t>
            </a:r>
          </a:p>
          <a:p>
            <a:pPr marL="914400" lvl="1" indent="-457200"/>
            <a:r>
              <a:rPr lang="en-US" sz="2000" dirty="0"/>
              <a:t>	 SELECT AVG(</a:t>
            </a:r>
            <a:r>
              <a:rPr lang="en-US" sz="2000" dirty="0" err="1"/>
              <a:t>columnname</a:t>
            </a:r>
            <a:r>
              <a:rPr lang="en-US" sz="2000" dirty="0"/>
              <a:t>) FROM </a:t>
            </a:r>
            <a:r>
              <a:rPr lang="en-US" sz="2000" dirty="0" err="1"/>
              <a:t>tablename</a:t>
            </a:r>
            <a:r>
              <a:rPr lang="en-US" sz="2000" dirty="0"/>
              <a:t>;</a:t>
            </a:r>
          </a:p>
        </p:txBody>
      </p:sp>
    </p:spTree>
    <p:extLst>
      <p:ext uri="{BB962C8B-B14F-4D97-AF65-F5344CB8AC3E}">
        <p14:creationId xmlns:p14="http://schemas.microsoft.com/office/powerpoint/2010/main" val="369857838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CBF3754-53B3-4C95-9F74-5A23EDB63D8D}"/>
              </a:ext>
            </a:extLst>
          </p:cNvPr>
          <p:cNvPicPr>
            <a:picLocks noChangeAspect="1"/>
          </p:cNvPicPr>
          <p:nvPr/>
        </p:nvPicPr>
        <p:blipFill rotWithShape="1">
          <a:blip r:embed="rId2"/>
          <a:srcRect l="15909" t="19986" r="44545" b="53941"/>
          <a:stretch/>
        </p:blipFill>
        <p:spPr>
          <a:xfrm>
            <a:off x="1607126" y="451107"/>
            <a:ext cx="6816437" cy="2526783"/>
          </a:xfrm>
          <a:prstGeom prst="rect">
            <a:avLst/>
          </a:prstGeom>
          <a:ln>
            <a:solidFill>
              <a:srgbClr val="00B0F0"/>
            </a:solidFill>
          </a:ln>
        </p:spPr>
      </p:pic>
      <p:pic>
        <p:nvPicPr>
          <p:cNvPr id="3" name="Picture 2">
            <a:extLst>
              <a:ext uri="{FF2B5EF4-FFF2-40B4-BE49-F238E27FC236}">
                <a16:creationId xmlns:a16="http://schemas.microsoft.com/office/drawing/2014/main" id="{2F18793C-3830-496E-8F66-9B4B69D917D2}"/>
              </a:ext>
            </a:extLst>
          </p:cNvPr>
          <p:cNvPicPr>
            <a:picLocks noChangeAspect="1"/>
          </p:cNvPicPr>
          <p:nvPr/>
        </p:nvPicPr>
        <p:blipFill rotWithShape="1">
          <a:blip r:embed="rId3"/>
          <a:srcRect l="15796" t="23826" r="45455" b="53739"/>
          <a:stretch/>
        </p:blipFill>
        <p:spPr>
          <a:xfrm>
            <a:off x="3948543" y="3638549"/>
            <a:ext cx="6816437" cy="2218841"/>
          </a:xfrm>
          <a:prstGeom prst="rect">
            <a:avLst/>
          </a:prstGeom>
          <a:ln>
            <a:solidFill>
              <a:srgbClr val="00B0F0"/>
            </a:solidFill>
          </a:ln>
        </p:spPr>
      </p:pic>
    </p:spTree>
    <p:extLst>
      <p:ext uri="{BB962C8B-B14F-4D97-AF65-F5344CB8AC3E}">
        <p14:creationId xmlns:p14="http://schemas.microsoft.com/office/powerpoint/2010/main" val="165955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189" y="290293"/>
            <a:ext cx="10230519" cy="707886"/>
          </a:xfrm>
          <a:prstGeom prst="rect">
            <a:avLst/>
          </a:prstGeom>
        </p:spPr>
        <p:txBody>
          <a:bodyPr wrap="square">
            <a:spAutoFit/>
          </a:bodyPr>
          <a:lstStyle/>
          <a:p>
            <a:r>
              <a:rPr lang="en-IN" sz="2000" dirty="0"/>
              <a:t>Here is the location path, where all your data from workbench will be stored. You can take a backup from this path when you need. Click </a:t>
            </a:r>
            <a:r>
              <a:rPr lang="en-IN" sz="2000" b="1" dirty="0"/>
              <a:t>NEXT</a:t>
            </a:r>
          </a:p>
        </p:txBody>
      </p:sp>
      <p:pic>
        <p:nvPicPr>
          <p:cNvPr id="4" name="Picture 3">
            <a:extLst>
              <a:ext uri="{FF2B5EF4-FFF2-40B4-BE49-F238E27FC236}">
                <a16:creationId xmlns:a16="http://schemas.microsoft.com/office/drawing/2014/main" id="{F23E3C28-A3B7-4CFE-BD74-B9DAF63AA0D2}"/>
              </a:ext>
            </a:extLst>
          </p:cNvPr>
          <p:cNvPicPr>
            <a:picLocks noChangeAspect="1"/>
          </p:cNvPicPr>
          <p:nvPr/>
        </p:nvPicPr>
        <p:blipFill rotWithShape="1">
          <a:blip r:embed="rId2">
            <a:extLst>
              <a:ext uri="{28A0092B-C50C-407E-A947-70E740481C1C}">
                <a14:useLocalDpi xmlns:a14="http://schemas.microsoft.com/office/drawing/2010/main" val="0"/>
              </a:ext>
            </a:extLst>
          </a:blip>
          <a:srcRect l="21363" t="8262" r="21819" b="15372"/>
          <a:stretch/>
        </p:blipFill>
        <p:spPr>
          <a:xfrm>
            <a:off x="2725647" y="940787"/>
            <a:ext cx="7515720" cy="5679247"/>
          </a:xfrm>
          <a:prstGeom prst="rect">
            <a:avLst/>
          </a:prstGeom>
          <a:ln>
            <a:solidFill>
              <a:srgbClr val="00B0F0"/>
            </a:solidFill>
          </a:ln>
        </p:spPr>
      </p:pic>
      <p:sp>
        <p:nvSpPr>
          <p:cNvPr id="6" name="Rectangle 5">
            <a:extLst>
              <a:ext uri="{FF2B5EF4-FFF2-40B4-BE49-F238E27FC236}">
                <a16:creationId xmlns:a16="http://schemas.microsoft.com/office/drawing/2014/main" id="{B5B6F87B-B30A-4A14-943E-25C65B2F4777}"/>
              </a:ext>
            </a:extLst>
          </p:cNvPr>
          <p:cNvSpPr/>
          <p:nvPr/>
        </p:nvSpPr>
        <p:spPr>
          <a:xfrm>
            <a:off x="5001491" y="2230582"/>
            <a:ext cx="2854036" cy="31865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B156E77-6364-44EC-B545-2903E30E3CB6}"/>
              </a:ext>
            </a:extLst>
          </p:cNvPr>
          <p:cNvSpPr/>
          <p:nvPr/>
        </p:nvSpPr>
        <p:spPr>
          <a:xfrm>
            <a:off x="8437418" y="6165273"/>
            <a:ext cx="1028935" cy="56803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46084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15F20BC-6F7D-472D-8476-9A473F85C006}"/>
              </a:ext>
            </a:extLst>
          </p:cNvPr>
          <p:cNvPicPr>
            <a:picLocks noChangeAspect="1"/>
          </p:cNvPicPr>
          <p:nvPr/>
        </p:nvPicPr>
        <p:blipFill rotWithShape="1">
          <a:blip r:embed="rId2"/>
          <a:srcRect l="16250" t="38176" r="45113" b="36761"/>
          <a:stretch/>
        </p:blipFill>
        <p:spPr>
          <a:xfrm>
            <a:off x="1704109" y="352758"/>
            <a:ext cx="7467600" cy="2723482"/>
          </a:xfrm>
          <a:prstGeom prst="rect">
            <a:avLst/>
          </a:prstGeom>
          <a:ln>
            <a:solidFill>
              <a:srgbClr val="00B0F0"/>
            </a:solidFill>
          </a:ln>
        </p:spPr>
      </p:pic>
      <p:pic>
        <p:nvPicPr>
          <p:cNvPr id="5" name="Picture 4">
            <a:extLst>
              <a:ext uri="{FF2B5EF4-FFF2-40B4-BE49-F238E27FC236}">
                <a16:creationId xmlns:a16="http://schemas.microsoft.com/office/drawing/2014/main" id="{619083E1-142E-4B5D-802A-489D37081678}"/>
              </a:ext>
            </a:extLst>
          </p:cNvPr>
          <p:cNvPicPr>
            <a:picLocks noChangeAspect="1"/>
          </p:cNvPicPr>
          <p:nvPr/>
        </p:nvPicPr>
        <p:blipFill rotWithShape="1">
          <a:blip r:embed="rId3"/>
          <a:srcRect l="16363" t="38378" r="38750" b="36761"/>
          <a:stretch/>
        </p:blipFill>
        <p:spPr>
          <a:xfrm>
            <a:off x="1704109" y="3366653"/>
            <a:ext cx="7467600" cy="2325357"/>
          </a:xfrm>
          <a:prstGeom prst="rect">
            <a:avLst/>
          </a:prstGeom>
          <a:ln>
            <a:solidFill>
              <a:srgbClr val="00B0F0"/>
            </a:solidFill>
          </a:ln>
        </p:spPr>
      </p:pic>
    </p:spTree>
    <p:extLst>
      <p:ext uri="{BB962C8B-B14F-4D97-AF65-F5344CB8AC3E}">
        <p14:creationId xmlns:p14="http://schemas.microsoft.com/office/powerpoint/2010/main" val="428377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77FFE410-C6F8-4875-8118-B880626856DF}"/>
              </a:ext>
            </a:extLst>
          </p:cNvPr>
          <p:cNvPicPr>
            <a:picLocks noChangeAspect="1"/>
          </p:cNvPicPr>
          <p:nvPr/>
        </p:nvPicPr>
        <p:blipFill rotWithShape="1">
          <a:blip r:embed="rId2"/>
          <a:srcRect l="16591" t="34336" r="41137" b="41006"/>
          <a:stretch/>
        </p:blipFill>
        <p:spPr>
          <a:xfrm>
            <a:off x="1510145" y="609451"/>
            <a:ext cx="6844146" cy="2244585"/>
          </a:xfrm>
          <a:prstGeom prst="rect">
            <a:avLst/>
          </a:prstGeom>
          <a:ln>
            <a:solidFill>
              <a:srgbClr val="00B0F0"/>
            </a:solidFill>
          </a:ln>
        </p:spPr>
      </p:pic>
      <p:pic>
        <p:nvPicPr>
          <p:cNvPr id="5" name="Picture 4">
            <a:extLst>
              <a:ext uri="{FF2B5EF4-FFF2-40B4-BE49-F238E27FC236}">
                <a16:creationId xmlns:a16="http://schemas.microsoft.com/office/drawing/2014/main" id="{B3DD635B-E829-4804-AC47-ABFE0FEE7F17}"/>
              </a:ext>
            </a:extLst>
          </p:cNvPr>
          <p:cNvPicPr>
            <a:picLocks noChangeAspect="1"/>
          </p:cNvPicPr>
          <p:nvPr/>
        </p:nvPicPr>
        <p:blipFill rotWithShape="1">
          <a:blip r:embed="rId3"/>
          <a:srcRect l="15909" t="38378" r="50000" b="40804"/>
          <a:stretch/>
        </p:blipFill>
        <p:spPr>
          <a:xfrm>
            <a:off x="1510145" y="3533774"/>
            <a:ext cx="6844146" cy="2349835"/>
          </a:xfrm>
          <a:prstGeom prst="rect">
            <a:avLst/>
          </a:prstGeom>
          <a:ln>
            <a:solidFill>
              <a:srgbClr val="00B0F0"/>
            </a:solidFill>
          </a:ln>
        </p:spPr>
      </p:pic>
    </p:spTree>
    <p:extLst>
      <p:ext uri="{BB962C8B-B14F-4D97-AF65-F5344CB8AC3E}">
        <p14:creationId xmlns:p14="http://schemas.microsoft.com/office/powerpoint/2010/main" val="347854402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3C786DD-2738-404F-A5BB-411619C5D51E}"/>
              </a:ext>
            </a:extLst>
          </p:cNvPr>
          <p:cNvPicPr>
            <a:picLocks noChangeAspect="1"/>
          </p:cNvPicPr>
          <p:nvPr/>
        </p:nvPicPr>
        <p:blipFill rotWithShape="1">
          <a:blip r:embed="rId2"/>
          <a:srcRect l="16250" t="42421" r="42500" b="33729"/>
          <a:stretch/>
        </p:blipFill>
        <p:spPr>
          <a:xfrm>
            <a:off x="1967346" y="365051"/>
            <a:ext cx="7032352" cy="2286001"/>
          </a:xfrm>
          <a:prstGeom prst="rect">
            <a:avLst/>
          </a:prstGeom>
          <a:ln>
            <a:solidFill>
              <a:srgbClr val="00B0F0"/>
            </a:solidFill>
          </a:ln>
        </p:spPr>
      </p:pic>
      <p:pic>
        <p:nvPicPr>
          <p:cNvPr id="3" name="Picture 2">
            <a:extLst>
              <a:ext uri="{FF2B5EF4-FFF2-40B4-BE49-F238E27FC236}">
                <a16:creationId xmlns:a16="http://schemas.microsoft.com/office/drawing/2014/main" id="{7099F8E4-572F-4000-9DA2-26CE4F6706BB}"/>
              </a:ext>
            </a:extLst>
          </p:cNvPr>
          <p:cNvPicPr>
            <a:picLocks noChangeAspect="1"/>
          </p:cNvPicPr>
          <p:nvPr/>
        </p:nvPicPr>
        <p:blipFill rotWithShape="1">
          <a:blip r:embed="rId3"/>
          <a:srcRect l="16250" t="45452" r="35909" b="33528"/>
          <a:stretch/>
        </p:blipFill>
        <p:spPr>
          <a:xfrm>
            <a:off x="1967346" y="2938029"/>
            <a:ext cx="8664998" cy="2140527"/>
          </a:xfrm>
          <a:prstGeom prst="rect">
            <a:avLst/>
          </a:prstGeom>
          <a:ln>
            <a:solidFill>
              <a:srgbClr val="00B0F0"/>
            </a:solidFill>
          </a:ln>
        </p:spPr>
      </p:pic>
      <p:sp>
        <p:nvSpPr>
          <p:cNvPr id="4" name="TextBox 3">
            <a:extLst>
              <a:ext uri="{FF2B5EF4-FFF2-40B4-BE49-F238E27FC236}">
                <a16:creationId xmlns:a16="http://schemas.microsoft.com/office/drawing/2014/main" id="{CEBB1D48-275D-40DD-8B80-B0D3ADB78638}"/>
              </a:ext>
            </a:extLst>
          </p:cNvPr>
          <p:cNvSpPr txBox="1"/>
          <p:nvPr/>
        </p:nvSpPr>
        <p:spPr>
          <a:xfrm>
            <a:off x="2223654" y="5374555"/>
            <a:ext cx="7744691" cy="707886"/>
          </a:xfrm>
          <a:prstGeom prst="rect">
            <a:avLst/>
          </a:prstGeom>
          <a:noFill/>
          <a:ln>
            <a:solidFill>
              <a:schemeClr val="tx1"/>
            </a:solidFill>
          </a:ln>
        </p:spPr>
        <p:txBody>
          <a:bodyPr wrap="square" rtlCol="0">
            <a:spAutoFit/>
          </a:bodyPr>
          <a:lstStyle/>
          <a:p>
            <a:r>
              <a:rPr lang="en-US" sz="2000" dirty="0"/>
              <a:t>Here, average function output is in decimal format, if you don’t want it in decimal format use ROUND() to get output in whole no.  </a:t>
            </a:r>
          </a:p>
        </p:txBody>
      </p:sp>
    </p:spTree>
    <p:extLst>
      <p:ext uri="{BB962C8B-B14F-4D97-AF65-F5344CB8AC3E}">
        <p14:creationId xmlns:p14="http://schemas.microsoft.com/office/powerpoint/2010/main" val="34833898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62052" y="256903"/>
            <a:ext cx="10175966" cy="6247864"/>
          </a:xfrm>
          <a:prstGeom prst="rect">
            <a:avLst/>
          </a:prstGeom>
          <a:noFill/>
        </p:spPr>
        <p:txBody>
          <a:bodyPr wrap="square" rtlCol="0">
            <a:spAutoFit/>
          </a:bodyPr>
          <a:lstStyle/>
          <a:p>
            <a:r>
              <a:rPr lang="en-US" sz="2000" b="1" dirty="0"/>
              <a:t>2. Text functions—</a:t>
            </a:r>
          </a:p>
          <a:p>
            <a:endParaRPr lang="en-US" sz="2000" b="1" dirty="0"/>
          </a:p>
          <a:p>
            <a:pPr>
              <a:buFont typeface="Arial" pitchFamily="34" charset="0"/>
              <a:buChar char="•"/>
            </a:pPr>
            <a:r>
              <a:rPr lang="en-US" sz="2000" b="1" dirty="0"/>
              <a:t> </a:t>
            </a:r>
            <a:r>
              <a:rPr lang="en-US" sz="2000" dirty="0" err="1"/>
              <a:t>concate</a:t>
            </a:r>
            <a:r>
              <a:rPr lang="en-US" sz="2000" dirty="0"/>
              <a:t>()– merge or add two text columns</a:t>
            </a:r>
          </a:p>
          <a:p>
            <a:r>
              <a:rPr lang="en-US" sz="2000" dirty="0"/>
              <a:t>	SELECT CONCAT(columnname1, columnname2) FROM </a:t>
            </a:r>
            <a:r>
              <a:rPr lang="en-US" sz="2000" dirty="0" err="1"/>
              <a:t>tablename</a:t>
            </a:r>
            <a:r>
              <a:rPr lang="en-US" sz="2000" dirty="0"/>
              <a:t>;</a:t>
            </a:r>
          </a:p>
          <a:p>
            <a:pPr>
              <a:buFont typeface="Arial" pitchFamily="34" charset="0"/>
              <a:buChar char="•"/>
            </a:pPr>
            <a:r>
              <a:rPr lang="en-US" sz="2000" dirty="0"/>
              <a:t> upper()– convert text in capital letters</a:t>
            </a:r>
          </a:p>
          <a:p>
            <a:r>
              <a:rPr lang="en-US" sz="2000" dirty="0"/>
              <a:t>	SELECT UPPER(</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lower()– convert text in lower letters</a:t>
            </a:r>
          </a:p>
          <a:p>
            <a:r>
              <a:rPr lang="en-US" sz="2000" dirty="0"/>
              <a:t>	SELECT LOWER(</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trim()– remove unnecessary space of text</a:t>
            </a:r>
          </a:p>
          <a:p>
            <a:r>
              <a:rPr lang="en-US" sz="2000" dirty="0"/>
              <a:t>	SELECT TRIM(</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ltri</a:t>
            </a:r>
            <a:r>
              <a:rPr lang="en-US" sz="2000" dirty="0"/>
              <a:t>()– remove space of text from left</a:t>
            </a:r>
          </a:p>
          <a:p>
            <a:r>
              <a:rPr lang="en-US" sz="2000" dirty="0"/>
              <a:t>	SELECT LTRIM(</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rtrim</a:t>
            </a:r>
            <a:r>
              <a:rPr lang="en-US" sz="2000" dirty="0"/>
              <a:t>()– remove space of text from right</a:t>
            </a:r>
          </a:p>
          <a:p>
            <a:pPr lvl="1"/>
            <a:r>
              <a:rPr lang="en-US" sz="2000" dirty="0"/>
              <a:t>	SELECT RTRIM(</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length()– length of text</a:t>
            </a:r>
          </a:p>
          <a:p>
            <a:r>
              <a:rPr lang="en-US" sz="2000" dirty="0"/>
              <a:t>	SELECT LENGTH(</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charlength</a:t>
            </a:r>
            <a:r>
              <a:rPr lang="en-US" sz="2000" dirty="0"/>
              <a:t>()– find position of text/string(NOT SUPPORTED IN MYSQL, USE INSTR())</a:t>
            </a:r>
          </a:p>
          <a:p>
            <a:r>
              <a:rPr lang="en-US" sz="2000" dirty="0"/>
              <a:t>	SELECT CHARINDEX(letter to find ,</a:t>
            </a:r>
            <a:r>
              <a:rPr lang="en-US" sz="2000" dirty="0" err="1"/>
              <a:t>columnname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Instr</a:t>
            </a:r>
            <a:r>
              <a:rPr lang="en-US" sz="2000" dirty="0"/>
              <a:t>()– find position of text/string</a:t>
            </a:r>
          </a:p>
          <a:p>
            <a:r>
              <a:rPr lang="en-US" sz="2000" dirty="0"/>
              <a:t>	SELECT INSTR(</a:t>
            </a:r>
            <a:r>
              <a:rPr lang="en-US" sz="2000" dirty="0" err="1"/>
              <a:t>columnname</a:t>
            </a:r>
            <a:r>
              <a:rPr lang="en-US" sz="2000" dirty="0"/>
              <a:t> ,letter to find ) FROM </a:t>
            </a:r>
            <a:r>
              <a:rPr lang="en-US" sz="2000" dirty="0" err="1"/>
              <a:t>tablename</a:t>
            </a:r>
            <a:r>
              <a:rPr lang="en-US" sz="2000" dirty="0"/>
              <a:t>;</a:t>
            </a:r>
          </a:p>
        </p:txBody>
      </p:sp>
    </p:spTree>
    <p:extLst>
      <p:ext uri="{BB962C8B-B14F-4D97-AF65-F5344CB8AC3E}">
        <p14:creationId xmlns:p14="http://schemas.microsoft.com/office/powerpoint/2010/main" val="374770558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7E43BED2-C290-4EE2-B495-1EA8439B7243}"/>
              </a:ext>
            </a:extLst>
          </p:cNvPr>
          <p:cNvPicPr>
            <a:picLocks noChangeAspect="1"/>
          </p:cNvPicPr>
          <p:nvPr/>
        </p:nvPicPr>
        <p:blipFill rotWithShape="1">
          <a:blip r:embed="rId2"/>
          <a:srcRect l="18864" t="31911" r="31591" b="26453"/>
          <a:stretch/>
        </p:blipFill>
        <p:spPr>
          <a:xfrm>
            <a:off x="983673" y="287480"/>
            <a:ext cx="8174182" cy="3862118"/>
          </a:xfrm>
          <a:prstGeom prst="rect">
            <a:avLst/>
          </a:prstGeom>
          <a:ln>
            <a:solidFill>
              <a:srgbClr val="00B0F0"/>
            </a:solidFill>
          </a:ln>
        </p:spPr>
      </p:pic>
      <p:pic>
        <p:nvPicPr>
          <p:cNvPr id="3" name="Picture 2">
            <a:extLst>
              <a:ext uri="{FF2B5EF4-FFF2-40B4-BE49-F238E27FC236}">
                <a16:creationId xmlns:a16="http://schemas.microsoft.com/office/drawing/2014/main" id="{60DA1201-A11E-4CB8-8F2B-AB9D8CD12FEE}"/>
              </a:ext>
            </a:extLst>
          </p:cNvPr>
          <p:cNvPicPr>
            <a:picLocks noChangeAspect="1"/>
          </p:cNvPicPr>
          <p:nvPr/>
        </p:nvPicPr>
        <p:blipFill rotWithShape="1">
          <a:blip r:embed="rId3"/>
          <a:srcRect l="18523" t="38378" r="46250" b="45048"/>
          <a:stretch/>
        </p:blipFill>
        <p:spPr>
          <a:xfrm>
            <a:off x="1510144" y="4641273"/>
            <a:ext cx="6525492" cy="1726102"/>
          </a:xfrm>
          <a:prstGeom prst="rect">
            <a:avLst/>
          </a:prstGeom>
          <a:ln>
            <a:solidFill>
              <a:srgbClr val="00B0F0"/>
            </a:solidFill>
          </a:ln>
        </p:spPr>
      </p:pic>
    </p:spTree>
    <p:extLst>
      <p:ext uri="{BB962C8B-B14F-4D97-AF65-F5344CB8AC3E}">
        <p14:creationId xmlns:p14="http://schemas.microsoft.com/office/powerpoint/2010/main" val="241488127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0AFD566-BE77-43C1-B721-23AF712762B2}"/>
              </a:ext>
            </a:extLst>
          </p:cNvPr>
          <p:cNvPicPr>
            <a:picLocks noChangeAspect="1"/>
          </p:cNvPicPr>
          <p:nvPr/>
        </p:nvPicPr>
        <p:blipFill rotWithShape="1">
          <a:blip r:embed="rId2"/>
          <a:srcRect l="18977" t="35751" r="52614" b="25240"/>
          <a:stretch/>
        </p:blipFill>
        <p:spPr>
          <a:xfrm>
            <a:off x="888904" y="1567295"/>
            <a:ext cx="5365924" cy="4142508"/>
          </a:xfrm>
          <a:prstGeom prst="rect">
            <a:avLst/>
          </a:prstGeom>
          <a:ln>
            <a:solidFill>
              <a:srgbClr val="00B0F0"/>
            </a:solidFill>
          </a:ln>
        </p:spPr>
      </p:pic>
      <p:pic>
        <p:nvPicPr>
          <p:cNvPr id="3" name="Picture 2">
            <a:extLst>
              <a:ext uri="{FF2B5EF4-FFF2-40B4-BE49-F238E27FC236}">
                <a16:creationId xmlns:a16="http://schemas.microsoft.com/office/drawing/2014/main" id="{E6E9AF15-396E-4659-AD4C-D4AB89AE44DC}"/>
              </a:ext>
            </a:extLst>
          </p:cNvPr>
          <p:cNvPicPr>
            <a:picLocks noChangeAspect="1"/>
          </p:cNvPicPr>
          <p:nvPr/>
        </p:nvPicPr>
        <p:blipFill rotWithShape="1">
          <a:blip r:embed="rId3"/>
          <a:srcRect l="18864" t="32314" r="53522" b="25240"/>
          <a:stretch/>
        </p:blipFill>
        <p:spPr>
          <a:xfrm>
            <a:off x="6597729" y="1369436"/>
            <a:ext cx="5251371" cy="4538225"/>
          </a:xfrm>
          <a:prstGeom prst="rect">
            <a:avLst/>
          </a:prstGeom>
          <a:ln>
            <a:solidFill>
              <a:srgbClr val="00B0F0"/>
            </a:solidFill>
          </a:ln>
        </p:spPr>
      </p:pic>
    </p:spTree>
    <p:extLst>
      <p:ext uri="{BB962C8B-B14F-4D97-AF65-F5344CB8AC3E}">
        <p14:creationId xmlns:p14="http://schemas.microsoft.com/office/powerpoint/2010/main" val="366112237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BA36065-4BAE-40C4-BCA6-67180AFD4C7D}"/>
              </a:ext>
            </a:extLst>
          </p:cNvPr>
          <p:cNvPicPr>
            <a:picLocks noChangeAspect="1"/>
          </p:cNvPicPr>
          <p:nvPr/>
        </p:nvPicPr>
        <p:blipFill rotWithShape="1">
          <a:blip r:embed="rId2"/>
          <a:srcRect l="18295" t="35751" r="48523" b="46943"/>
          <a:stretch/>
        </p:blipFill>
        <p:spPr>
          <a:xfrm>
            <a:off x="1020908" y="277093"/>
            <a:ext cx="7093527" cy="2080078"/>
          </a:xfrm>
          <a:prstGeom prst="rect">
            <a:avLst/>
          </a:prstGeom>
          <a:ln>
            <a:solidFill>
              <a:srgbClr val="00B0F0"/>
            </a:solidFill>
          </a:ln>
        </p:spPr>
      </p:pic>
      <p:pic>
        <p:nvPicPr>
          <p:cNvPr id="3" name="Picture 2">
            <a:extLst>
              <a:ext uri="{FF2B5EF4-FFF2-40B4-BE49-F238E27FC236}">
                <a16:creationId xmlns:a16="http://schemas.microsoft.com/office/drawing/2014/main" id="{6B3DE778-912C-4F35-B7E0-033B44498F56}"/>
              </a:ext>
            </a:extLst>
          </p:cNvPr>
          <p:cNvPicPr>
            <a:picLocks noChangeAspect="1"/>
          </p:cNvPicPr>
          <p:nvPr/>
        </p:nvPicPr>
        <p:blipFill rotWithShape="1">
          <a:blip r:embed="rId3"/>
          <a:srcRect l="18750" t="36155" r="45682" b="46943"/>
          <a:stretch/>
        </p:blipFill>
        <p:spPr>
          <a:xfrm>
            <a:off x="1020907" y="2673927"/>
            <a:ext cx="7093527" cy="1895198"/>
          </a:xfrm>
          <a:prstGeom prst="rect">
            <a:avLst/>
          </a:prstGeom>
          <a:ln>
            <a:solidFill>
              <a:srgbClr val="00B0F0"/>
            </a:solidFill>
          </a:ln>
        </p:spPr>
      </p:pic>
      <p:pic>
        <p:nvPicPr>
          <p:cNvPr id="4" name="Picture 3">
            <a:extLst>
              <a:ext uri="{FF2B5EF4-FFF2-40B4-BE49-F238E27FC236}">
                <a16:creationId xmlns:a16="http://schemas.microsoft.com/office/drawing/2014/main" id="{A4E9322D-94CF-469E-BC12-1E477D932376}"/>
              </a:ext>
            </a:extLst>
          </p:cNvPr>
          <p:cNvPicPr>
            <a:picLocks noChangeAspect="1"/>
          </p:cNvPicPr>
          <p:nvPr/>
        </p:nvPicPr>
        <p:blipFill rotWithShape="1">
          <a:blip r:embed="rId4"/>
          <a:srcRect l="18750" t="32921" r="44545" b="50000"/>
          <a:stretch/>
        </p:blipFill>
        <p:spPr>
          <a:xfrm>
            <a:off x="1020907" y="4885881"/>
            <a:ext cx="7093527" cy="1855740"/>
          </a:xfrm>
          <a:prstGeom prst="rect">
            <a:avLst/>
          </a:prstGeom>
          <a:ln>
            <a:solidFill>
              <a:srgbClr val="00B0F0"/>
            </a:solidFill>
          </a:ln>
        </p:spPr>
      </p:pic>
    </p:spTree>
    <p:extLst>
      <p:ext uri="{BB962C8B-B14F-4D97-AF65-F5344CB8AC3E}">
        <p14:creationId xmlns:p14="http://schemas.microsoft.com/office/powerpoint/2010/main" val="36580240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C5893E2-5F76-4E94-BE85-9E0E767DC705}"/>
              </a:ext>
            </a:extLst>
          </p:cNvPr>
          <p:cNvPicPr>
            <a:picLocks noChangeAspect="1"/>
          </p:cNvPicPr>
          <p:nvPr/>
        </p:nvPicPr>
        <p:blipFill rotWithShape="1">
          <a:blip r:embed="rId2"/>
          <a:srcRect l="18636" t="32515" r="48050" b="50270"/>
          <a:stretch/>
        </p:blipFill>
        <p:spPr>
          <a:xfrm>
            <a:off x="885826" y="34566"/>
            <a:ext cx="7225146" cy="2099034"/>
          </a:xfrm>
          <a:prstGeom prst="rect">
            <a:avLst/>
          </a:prstGeom>
          <a:ln>
            <a:solidFill>
              <a:srgbClr val="00B0F0"/>
            </a:solidFill>
          </a:ln>
        </p:spPr>
      </p:pic>
      <p:pic>
        <p:nvPicPr>
          <p:cNvPr id="4" name="Picture 3">
            <a:extLst>
              <a:ext uri="{FF2B5EF4-FFF2-40B4-BE49-F238E27FC236}">
                <a16:creationId xmlns:a16="http://schemas.microsoft.com/office/drawing/2014/main" id="{9253A648-7BBF-4650-82E8-69C54C1B4B3D}"/>
              </a:ext>
            </a:extLst>
          </p:cNvPr>
          <p:cNvPicPr>
            <a:picLocks noChangeAspect="1"/>
          </p:cNvPicPr>
          <p:nvPr/>
        </p:nvPicPr>
        <p:blipFill rotWithShape="1">
          <a:blip r:embed="rId3"/>
          <a:srcRect l="19375" t="23420" r="40454" b="31709"/>
          <a:stretch/>
        </p:blipFill>
        <p:spPr>
          <a:xfrm>
            <a:off x="4786744" y="2286000"/>
            <a:ext cx="7225146" cy="4537434"/>
          </a:xfrm>
          <a:prstGeom prst="rect">
            <a:avLst/>
          </a:prstGeom>
          <a:ln>
            <a:solidFill>
              <a:srgbClr val="00B0F0"/>
            </a:solidFill>
          </a:ln>
        </p:spPr>
      </p:pic>
    </p:spTree>
    <p:extLst>
      <p:ext uri="{BB962C8B-B14F-4D97-AF65-F5344CB8AC3E}">
        <p14:creationId xmlns:p14="http://schemas.microsoft.com/office/powerpoint/2010/main" val="257898851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187631"/>
            <a:ext cx="10175966" cy="6555641"/>
          </a:xfrm>
          <a:prstGeom prst="rect">
            <a:avLst/>
          </a:prstGeom>
          <a:noFill/>
        </p:spPr>
        <p:txBody>
          <a:bodyPr wrap="square" rtlCol="0">
            <a:spAutoFit/>
          </a:bodyPr>
          <a:lstStyle/>
          <a:p>
            <a:r>
              <a:rPr lang="en-US" sz="2000" b="1" dirty="0"/>
              <a:t>3. Date &amp; Time functions—</a:t>
            </a:r>
          </a:p>
          <a:p>
            <a:endParaRPr lang="en-US" sz="2000" b="1" dirty="0"/>
          </a:p>
          <a:p>
            <a:pPr>
              <a:buFont typeface="Arial" pitchFamily="34" charset="0"/>
              <a:buChar char="•"/>
            </a:pPr>
            <a:r>
              <a:rPr lang="en-US" sz="2000" b="1" dirty="0"/>
              <a:t>  </a:t>
            </a:r>
            <a:r>
              <a:rPr lang="en-US" sz="2000" dirty="0"/>
              <a:t>now()– current date and time</a:t>
            </a:r>
          </a:p>
          <a:p>
            <a:r>
              <a:rPr lang="en-US" sz="2000" dirty="0"/>
              <a:t>	SELECT NOW();</a:t>
            </a:r>
          </a:p>
          <a:p>
            <a:pPr>
              <a:buFont typeface="Arial" pitchFamily="34" charset="0"/>
              <a:buChar char="•"/>
            </a:pPr>
            <a:r>
              <a:rPr lang="en-US" sz="2000" dirty="0"/>
              <a:t> </a:t>
            </a:r>
            <a:r>
              <a:rPr lang="en-US" sz="2000" dirty="0" err="1"/>
              <a:t>timestampdiff</a:t>
            </a:r>
            <a:r>
              <a:rPr lang="en-US" sz="2000" dirty="0"/>
              <a:t>()– difference in date</a:t>
            </a:r>
          </a:p>
          <a:p>
            <a:r>
              <a:rPr lang="en-US" sz="2000" dirty="0"/>
              <a:t>	SELECT TIMESTAMPDIFF(</a:t>
            </a:r>
            <a:r>
              <a:rPr lang="en-US" sz="2000" dirty="0" err="1"/>
              <a:t>format,startdate,enddate</a:t>
            </a:r>
            <a:r>
              <a:rPr lang="en-US" sz="2000" dirty="0"/>
              <a:t>) FROM </a:t>
            </a:r>
            <a:r>
              <a:rPr lang="en-US" sz="2000" dirty="0" err="1"/>
              <a:t>Tablename</a:t>
            </a:r>
            <a:r>
              <a:rPr lang="en-US" sz="2000" dirty="0"/>
              <a:t>;</a:t>
            </a:r>
          </a:p>
          <a:p>
            <a:r>
              <a:rPr lang="en-US" sz="2000" dirty="0"/>
              <a:t>		</a:t>
            </a:r>
            <a:r>
              <a:rPr lang="en-US" dirty="0"/>
              <a:t>[FORMAT </a:t>
            </a:r>
            <a:r>
              <a:rPr lang="en-US" dirty="0">
                <a:sym typeface="Wingdings" panose="05000000000000000000" pitchFamily="2" charset="2"/>
              </a:rPr>
              <a:t> Year/Month/Day</a:t>
            </a:r>
            <a:r>
              <a:rPr lang="en-US" dirty="0"/>
              <a:t>]</a:t>
            </a:r>
          </a:p>
          <a:p>
            <a:pPr>
              <a:buFont typeface="Arial" pitchFamily="34" charset="0"/>
              <a:buChar char="•"/>
            </a:pPr>
            <a:r>
              <a:rPr lang="en-US" sz="2000" dirty="0"/>
              <a:t> </a:t>
            </a:r>
            <a:r>
              <a:rPr lang="en-US" sz="2000" dirty="0" err="1"/>
              <a:t>current_date</a:t>
            </a:r>
            <a:r>
              <a:rPr lang="en-US" sz="2000" dirty="0"/>
              <a:t>()—todays date</a:t>
            </a:r>
          </a:p>
          <a:p>
            <a:r>
              <a:rPr lang="en-US" sz="2000" dirty="0"/>
              <a:t>	SELECT CURRENT_DATE;</a:t>
            </a:r>
          </a:p>
          <a:p>
            <a:pPr>
              <a:buFont typeface="Arial" pitchFamily="34" charset="0"/>
              <a:buChar char="•"/>
            </a:pPr>
            <a:r>
              <a:rPr lang="en-US" sz="2000" dirty="0"/>
              <a:t> year()– only year value</a:t>
            </a:r>
          </a:p>
          <a:p>
            <a:r>
              <a:rPr lang="en-US" sz="2000" dirty="0"/>
              <a:t>	SELECT EXTRACT(YEAR FROM </a:t>
            </a:r>
            <a:r>
              <a:rPr lang="en-US" sz="2000" dirty="0" err="1"/>
              <a:t>colname</a:t>
            </a:r>
            <a:r>
              <a:rPr lang="en-US" sz="2000" dirty="0"/>
              <a:t>) FROM </a:t>
            </a:r>
            <a:r>
              <a:rPr lang="en-US" sz="2000" dirty="0" err="1"/>
              <a:t>Tablename</a:t>
            </a:r>
            <a:r>
              <a:rPr lang="en-US" sz="2000" dirty="0"/>
              <a:t>;</a:t>
            </a:r>
          </a:p>
          <a:p>
            <a:pPr>
              <a:buFont typeface="Arial" pitchFamily="34" charset="0"/>
              <a:buChar char="•"/>
            </a:pPr>
            <a:r>
              <a:rPr lang="en-US" sz="2000" dirty="0"/>
              <a:t> month()– only month value</a:t>
            </a:r>
          </a:p>
          <a:p>
            <a:r>
              <a:rPr lang="en-US" sz="2000" dirty="0"/>
              <a:t>	SELECT EXTRACT(	MONTH FROM </a:t>
            </a:r>
            <a:r>
              <a:rPr lang="en-US" sz="2000" dirty="0" err="1"/>
              <a:t>colname</a:t>
            </a:r>
            <a:r>
              <a:rPr lang="en-US" sz="2000" dirty="0"/>
              <a:t>) FROM </a:t>
            </a:r>
            <a:r>
              <a:rPr lang="en-US" sz="2000" dirty="0" err="1"/>
              <a:t>Tablename</a:t>
            </a:r>
            <a:r>
              <a:rPr lang="en-US" sz="2000" dirty="0"/>
              <a:t>;</a:t>
            </a:r>
          </a:p>
          <a:p>
            <a:pPr>
              <a:buFont typeface="Arial" pitchFamily="34" charset="0"/>
              <a:buChar char="•"/>
            </a:pPr>
            <a:r>
              <a:rPr lang="en-US" sz="2000" dirty="0"/>
              <a:t> day()– only day no.</a:t>
            </a:r>
          </a:p>
          <a:p>
            <a:r>
              <a:rPr lang="en-US" sz="2000" dirty="0"/>
              <a:t>	SELECT EXTRACT(DAY FROM </a:t>
            </a:r>
            <a:r>
              <a:rPr lang="en-US" sz="2000" dirty="0" err="1"/>
              <a:t>colname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monthname</a:t>
            </a:r>
            <a:r>
              <a:rPr lang="en-US" sz="2000" dirty="0"/>
              <a:t>()– name of month</a:t>
            </a:r>
          </a:p>
          <a:p>
            <a:r>
              <a:rPr lang="en-US" sz="2000" dirty="0"/>
              <a:t>	SELECT MONTHNAME(</a:t>
            </a:r>
            <a:r>
              <a:rPr lang="en-US" sz="2000" dirty="0" err="1"/>
              <a:t>colname</a:t>
            </a:r>
            <a:r>
              <a:rPr lang="en-US" sz="2000" dirty="0"/>
              <a:t>) FROM </a:t>
            </a:r>
            <a:r>
              <a:rPr lang="en-US" sz="2000" dirty="0" err="1"/>
              <a:t>Tablename</a:t>
            </a:r>
            <a:r>
              <a:rPr lang="en-US" sz="2000" dirty="0"/>
              <a:t>;</a:t>
            </a:r>
          </a:p>
          <a:p>
            <a:pPr>
              <a:buFont typeface="Arial" pitchFamily="34" charset="0"/>
              <a:buChar char="•"/>
            </a:pPr>
            <a:r>
              <a:rPr lang="en-US" sz="2000" dirty="0"/>
              <a:t> </a:t>
            </a:r>
            <a:r>
              <a:rPr lang="en-US" sz="2000" dirty="0" err="1"/>
              <a:t>date_add</a:t>
            </a:r>
            <a:r>
              <a:rPr lang="en-US" sz="2000" dirty="0"/>
              <a:t>()– get Nth date after given date</a:t>
            </a:r>
          </a:p>
          <a:p>
            <a:r>
              <a:rPr lang="en-US" sz="2000" dirty="0"/>
              <a:t>	SELECT DATE_ADD(</a:t>
            </a:r>
            <a:r>
              <a:rPr lang="en-US" sz="2000" dirty="0" err="1"/>
              <a:t>colname</a:t>
            </a:r>
            <a:r>
              <a:rPr lang="en-US" sz="2000" dirty="0"/>
              <a:t>, nth day) FROM </a:t>
            </a:r>
            <a:r>
              <a:rPr lang="en-US" sz="2000" dirty="0" err="1"/>
              <a:t>Tablename</a:t>
            </a:r>
            <a:r>
              <a:rPr lang="en-US" sz="2000" dirty="0"/>
              <a:t>;</a:t>
            </a:r>
          </a:p>
          <a:p>
            <a:pPr>
              <a:buFont typeface="Arial" pitchFamily="34" charset="0"/>
              <a:buChar char="•"/>
            </a:pPr>
            <a:r>
              <a:rPr lang="en-US" sz="2000" dirty="0"/>
              <a:t> </a:t>
            </a:r>
            <a:r>
              <a:rPr lang="en-US" sz="2000" dirty="0" err="1"/>
              <a:t>dayofweek</a:t>
            </a:r>
            <a:r>
              <a:rPr lang="en-US" sz="2000" dirty="0"/>
              <a:t>()– Week no as per date</a:t>
            </a:r>
          </a:p>
          <a:p>
            <a:r>
              <a:rPr lang="en-US" sz="2000" dirty="0"/>
              <a:t>	SELECT DAYOFWEEK(</a:t>
            </a:r>
            <a:r>
              <a:rPr lang="en-US" sz="2000" dirty="0" err="1"/>
              <a:t>colname</a:t>
            </a:r>
            <a:r>
              <a:rPr lang="en-US" sz="2000" dirty="0"/>
              <a:t>) FROM </a:t>
            </a:r>
            <a:r>
              <a:rPr lang="en-US" sz="2000" dirty="0" err="1"/>
              <a:t>Tablename</a:t>
            </a:r>
            <a:r>
              <a:rPr lang="en-US" sz="2000" dirty="0"/>
              <a:t>;</a:t>
            </a:r>
          </a:p>
        </p:txBody>
      </p:sp>
    </p:spTree>
    <p:extLst>
      <p:ext uri="{BB962C8B-B14F-4D97-AF65-F5344CB8AC3E}">
        <p14:creationId xmlns:p14="http://schemas.microsoft.com/office/powerpoint/2010/main" val="36766040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1B54B52-37E1-4BD7-8FCA-0A3FAED984D8}"/>
              </a:ext>
            </a:extLst>
          </p:cNvPr>
          <p:cNvPicPr>
            <a:picLocks noChangeAspect="1"/>
          </p:cNvPicPr>
          <p:nvPr/>
        </p:nvPicPr>
        <p:blipFill rotWithShape="1">
          <a:blip r:embed="rId2"/>
          <a:srcRect l="18977" t="32492" r="58977" b="50025"/>
          <a:stretch/>
        </p:blipFill>
        <p:spPr>
          <a:xfrm>
            <a:off x="1496291" y="494461"/>
            <a:ext cx="5472546" cy="2440076"/>
          </a:xfrm>
          <a:prstGeom prst="rect">
            <a:avLst/>
          </a:prstGeom>
          <a:ln>
            <a:solidFill>
              <a:srgbClr val="00B0F0"/>
            </a:solidFill>
          </a:ln>
        </p:spPr>
      </p:pic>
      <p:pic>
        <p:nvPicPr>
          <p:cNvPr id="3" name="Picture 2">
            <a:extLst>
              <a:ext uri="{FF2B5EF4-FFF2-40B4-BE49-F238E27FC236}">
                <a16:creationId xmlns:a16="http://schemas.microsoft.com/office/drawing/2014/main" id="{0C1F55CD-31EC-4A4D-85C3-EDF7C922B19D}"/>
              </a:ext>
            </a:extLst>
          </p:cNvPr>
          <p:cNvPicPr>
            <a:picLocks noChangeAspect="1"/>
          </p:cNvPicPr>
          <p:nvPr/>
        </p:nvPicPr>
        <p:blipFill rotWithShape="1">
          <a:blip r:embed="rId3"/>
          <a:srcRect l="18409" t="32719" r="38295" b="46943"/>
          <a:stretch/>
        </p:blipFill>
        <p:spPr>
          <a:xfrm>
            <a:off x="1496290" y="3226407"/>
            <a:ext cx="9238951" cy="2440076"/>
          </a:xfrm>
          <a:prstGeom prst="rect">
            <a:avLst/>
          </a:prstGeom>
          <a:ln>
            <a:solidFill>
              <a:srgbClr val="00B0F0"/>
            </a:solidFill>
          </a:ln>
        </p:spPr>
      </p:pic>
    </p:spTree>
    <p:extLst>
      <p:ext uri="{BB962C8B-B14F-4D97-AF65-F5344CB8AC3E}">
        <p14:creationId xmlns:p14="http://schemas.microsoft.com/office/powerpoint/2010/main" val="24038915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40799" y="401781"/>
            <a:ext cx="9988236" cy="400110"/>
          </a:xfrm>
          <a:prstGeom prst="rect">
            <a:avLst/>
          </a:prstGeom>
        </p:spPr>
        <p:txBody>
          <a:bodyPr wrap="square">
            <a:spAutoFit/>
          </a:bodyPr>
          <a:lstStyle/>
          <a:p>
            <a:r>
              <a:rPr lang="en-IN" sz="2000" dirty="0"/>
              <a:t>Click on </a:t>
            </a:r>
            <a:r>
              <a:rPr lang="en-IN" sz="2000" b="1" dirty="0"/>
              <a:t>EXECUTE</a:t>
            </a:r>
            <a:r>
              <a:rPr lang="en-IN" sz="2000" dirty="0"/>
              <a:t>. When all the circles are filled with green tick click </a:t>
            </a:r>
            <a:r>
              <a:rPr lang="en-IN" sz="2000" b="1" dirty="0"/>
              <a:t>FINISH</a:t>
            </a:r>
            <a:r>
              <a:rPr lang="en-IN" sz="2000" dirty="0"/>
              <a:t>.</a:t>
            </a:r>
          </a:p>
        </p:txBody>
      </p:sp>
      <p:pic>
        <p:nvPicPr>
          <p:cNvPr id="4" name="Picture 3">
            <a:extLst>
              <a:ext uri="{FF2B5EF4-FFF2-40B4-BE49-F238E27FC236}">
                <a16:creationId xmlns:a16="http://schemas.microsoft.com/office/drawing/2014/main" id="{98EAB543-3352-428E-917E-A4A28B2A2053}"/>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9476" r="21705" b="15372"/>
          <a:stretch/>
        </p:blipFill>
        <p:spPr>
          <a:xfrm>
            <a:off x="2752057" y="1055384"/>
            <a:ext cx="7462900" cy="5527662"/>
          </a:xfrm>
          <a:prstGeom prst="rect">
            <a:avLst/>
          </a:prstGeom>
          <a:ln>
            <a:solidFill>
              <a:srgbClr val="00B0F0"/>
            </a:solidFill>
          </a:ln>
        </p:spPr>
      </p:pic>
      <p:sp>
        <p:nvSpPr>
          <p:cNvPr id="6" name="Rectangle 5">
            <a:extLst>
              <a:ext uri="{FF2B5EF4-FFF2-40B4-BE49-F238E27FC236}">
                <a16:creationId xmlns:a16="http://schemas.microsoft.com/office/drawing/2014/main" id="{28620EFD-AC99-4E64-8F0B-7B4A6824BB26}"/>
              </a:ext>
            </a:extLst>
          </p:cNvPr>
          <p:cNvSpPr/>
          <p:nvPr/>
        </p:nvSpPr>
        <p:spPr>
          <a:xfrm>
            <a:off x="5292436" y="2189018"/>
            <a:ext cx="443346" cy="2438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7529314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51CE6A8-52C3-415F-A57E-D2F9CBFF601B}"/>
              </a:ext>
            </a:extLst>
          </p:cNvPr>
          <p:cNvPicPr>
            <a:picLocks noChangeAspect="1"/>
          </p:cNvPicPr>
          <p:nvPr/>
        </p:nvPicPr>
        <p:blipFill rotWithShape="1">
          <a:blip r:embed="rId2"/>
          <a:srcRect l="18637" t="34942" r="62500" b="46943"/>
          <a:stretch/>
        </p:blipFill>
        <p:spPr>
          <a:xfrm>
            <a:off x="1452992" y="414366"/>
            <a:ext cx="5195455" cy="2805085"/>
          </a:xfrm>
          <a:prstGeom prst="rect">
            <a:avLst/>
          </a:prstGeom>
          <a:ln>
            <a:solidFill>
              <a:srgbClr val="00B0F0"/>
            </a:solidFill>
          </a:ln>
        </p:spPr>
      </p:pic>
      <p:pic>
        <p:nvPicPr>
          <p:cNvPr id="4" name="Picture 3">
            <a:extLst>
              <a:ext uri="{FF2B5EF4-FFF2-40B4-BE49-F238E27FC236}">
                <a16:creationId xmlns:a16="http://schemas.microsoft.com/office/drawing/2014/main" id="{64564B9E-ABBE-42EB-BA53-62C399582718}"/>
              </a:ext>
            </a:extLst>
          </p:cNvPr>
          <p:cNvPicPr>
            <a:picLocks noChangeAspect="1"/>
          </p:cNvPicPr>
          <p:nvPr/>
        </p:nvPicPr>
        <p:blipFill rotWithShape="1">
          <a:blip r:embed="rId3"/>
          <a:srcRect l="18918" t="36212" r="55672" b="46943"/>
          <a:stretch/>
        </p:blipFill>
        <p:spPr>
          <a:xfrm>
            <a:off x="1452992" y="3875965"/>
            <a:ext cx="5195455" cy="1936376"/>
          </a:xfrm>
          <a:prstGeom prst="rect">
            <a:avLst/>
          </a:prstGeom>
          <a:ln>
            <a:solidFill>
              <a:srgbClr val="00B0F0"/>
            </a:solidFill>
          </a:ln>
        </p:spPr>
      </p:pic>
    </p:spTree>
    <p:extLst>
      <p:ext uri="{BB962C8B-B14F-4D97-AF65-F5344CB8AC3E}">
        <p14:creationId xmlns:p14="http://schemas.microsoft.com/office/powerpoint/2010/main" val="386069664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2E83E699-6FE5-427B-9516-68E3EB6D8F6F}"/>
              </a:ext>
            </a:extLst>
          </p:cNvPr>
          <p:cNvPicPr>
            <a:picLocks noChangeAspect="1"/>
          </p:cNvPicPr>
          <p:nvPr/>
        </p:nvPicPr>
        <p:blipFill rotWithShape="1">
          <a:blip r:embed="rId2"/>
          <a:srcRect l="18694" t="36014" r="53657" b="48456"/>
          <a:stretch/>
        </p:blipFill>
        <p:spPr>
          <a:xfrm>
            <a:off x="2183641" y="796503"/>
            <a:ext cx="5813946" cy="1835992"/>
          </a:xfrm>
          <a:prstGeom prst="rect">
            <a:avLst/>
          </a:prstGeom>
          <a:ln>
            <a:solidFill>
              <a:srgbClr val="00B0F0"/>
            </a:solidFill>
          </a:ln>
        </p:spPr>
      </p:pic>
      <p:pic>
        <p:nvPicPr>
          <p:cNvPr id="5" name="Picture 4">
            <a:extLst>
              <a:ext uri="{FF2B5EF4-FFF2-40B4-BE49-F238E27FC236}">
                <a16:creationId xmlns:a16="http://schemas.microsoft.com/office/drawing/2014/main" id="{7A92B587-BEF7-41E3-B8A5-2662FDE9C737}"/>
              </a:ext>
            </a:extLst>
          </p:cNvPr>
          <p:cNvPicPr>
            <a:picLocks noChangeAspect="1"/>
          </p:cNvPicPr>
          <p:nvPr/>
        </p:nvPicPr>
        <p:blipFill rotWithShape="1">
          <a:blip r:embed="rId3"/>
          <a:srcRect l="18806" t="34619" r="56120" b="48457"/>
          <a:stretch/>
        </p:blipFill>
        <p:spPr>
          <a:xfrm>
            <a:off x="2183641" y="3645475"/>
            <a:ext cx="5813946" cy="2206191"/>
          </a:xfrm>
          <a:prstGeom prst="rect">
            <a:avLst/>
          </a:prstGeom>
          <a:ln>
            <a:solidFill>
              <a:srgbClr val="00B0F0"/>
            </a:solidFill>
          </a:ln>
        </p:spPr>
      </p:pic>
    </p:spTree>
    <p:extLst>
      <p:ext uri="{BB962C8B-B14F-4D97-AF65-F5344CB8AC3E}">
        <p14:creationId xmlns:p14="http://schemas.microsoft.com/office/powerpoint/2010/main" val="367865436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2ADC2BB7-1C37-4C40-B7C7-008BB1A4B820}"/>
              </a:ext>
            </a:extLst>
          </p:cNvPr>
          <p:cNvPicPr>
            <a:picLocks noChangeAspect="1"/>
          </p:cNvPicPr>
          <p:nvPr/>
        </p:nvPicPr>
        <p:blipFill rotWithShape="1">
          <a:blip r:embed="rId2"/>
          <a:srcRect l="18583" t="29244" r="49066" b="54032"/>
          <a:stretch/>
        </p:blipFill>
        <p:spPr>
          <a:xfrm>
            <a:off x="1898071" y="223328"/>
            <a:ext cx="5638801" cy="1638960"/>
          </a:xfrm>
          <a:prstGeom prst="rect">
            <a:avLst/>
          </a:prstGeom>
          <a:ln>
            <a:solidFill>
              <a:srgbClr val="00B0F0"/>
            </a:solidFill>
          </a:ln>
        </p:spPr>
      </p:pic>
      <p:pic>
        <p:nvPicPr>
          <p:cNvPr id="4" name="Picture 3">
            <a:extLst>
              <a:ext uri="{FF2B5EF4-FFF2-40B4-BE49-F238E27FC236}">
                <a16:creationId xmlns:a16="http://schemas.microsoft.com/office/drawing/2014/main" id="{27813275-5BD1-45F1-AB1A-04DD7168867C}"/>
              </a:ext>
            </a:extLst>
          </p:cNvPr>
          <p:cNvPicPr>
            <a:picLocks noChangeAspect="1"/>
          </p:cNvPicPr>
          <p:nvPr/>
        </p:nvPicPr>
        <p:blipFill rotWithShape="1">
          <a:blip r:embed="rId3"/>
          <a:srcRect l="18918" t="29643" r="41679" b="53632"/>
          <a:stretch/>
        </p:blipFill>
        <p:spPr>
          <a:xfrm>
            <a:off x="1898071" y="2339493"/>
            <a:ext cx="6868004" cy="1638960"/>
          </a:xfrm>
          <a:prstGeom prst="rect">
            <a:avLst/>
          </a:prstGeom>
          <a:ln>
            <a:solidFill>
              <a:srgbClr val="00B0F0"/>
            </a:solidFill>
          </a:ln>
        </p:spPr>
      </p:pic>
      <p:pic>
        <p:nvPicPr>
          <p:cNvPr id="5" name="Picture 4">
            <a:extLst>
              <a:ext uri="{FF2B5EF4-FFF2-40B4-BE49-F238E27FC236}">
                <a16:creationId xmlns:a16="http://schemas.microsoft.com/office/drawing/2014/main" id="{2AA5A245-7CEF-4B19-9AD3-7F6CFE5CB62E}"/>
              </a:ext>
            </a:extLst>
          </p:cNvPr>
          <p:cNvPicPr>
            <a:picLocks noChangeAspect="1"/>
          </p:cNvPicPr>
          <p:nvPr/>
        </p:nvPicPr>
        <p:blipFill rotWithShape="1">
          <a:blip r:embed="rId4"/>
          <a:srcRect l="18582" t="29243" r="50859" b="54231"/>
          <a:stretch/>
        </p:blipFill>
        <p:spPr>
          <a:xfrm>
            <a:off x="1898071" y="4455658"/>
            <a:ext cx="5638801" cy="1714360"/>
          </a:xfrm>
          <a:prstGeom prst="rect">
            <a:avLst/>
          </a:prstGeom>
          <a:ln>
            <a:solidFill>
              <a:srgbClr val="00B0F0"/>
            </a:solidFill>
          </a:ln>
        </p:spPr>
      </p:pic>
    </p:spTree>
    <p:extLst>
      <p:ext uri="{BB962C8B-B14F-4D97-AF65-F5344CB8AC3E}">
        <p14:creationId xmlns:p14="http://schemas.microsoft.com/office/powerpoint/2010/main" val="17741459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1631216"/>
          </a:xfrm>
          <a:prstGeom prst="rect">
            <a:avLst/>
          </a:prstGeom>
          <a:noFill/>
        </p:spPr>
        <p:txBody>
          <a:bodyPr wrap="square" rtlCol="0">
            <a:spAutoFit/>
          </a:bodyPr>
          <a:lstStyle/>
          <a:p>
            <a:r>
              <a:rPr lang="en-US" sz="2000" b="1" dirty="0"/>
              <a:t>4. Ranking functions/ window functions—</a:t>
            </a:r>
          </a:p>
          <a:p>
            <a:endParaRPr lang="en-US" sz="2000" b="1" dirty="0"/>
          </a:p>
          <a:p>
            <a:pPr>
              <a:buFont typeface="Arial" pitchFamily="34" charset="0"/>
              <a:buChar char="•"/>
            </a:pPr>
            <a:r>
              <a:rPr lang="en-US" sz="2000" b="1" dirty="0"/>
              <a:t> </a:t>
            </a:r>
            <a:r>
              <a:rPr lang="en-US" sz="2000" dirty="0"/>
              <a:t>rank()– rank the records but skips rank whenever it is duplicate</a:t>
            </a:r>
          </a:p>
          <a:p>
            <a:pPr>
              <a:buFont typeface="Arial" pitchFamily="34" charset="0"/>
              <a:buChar char="•"/>
            </a:pPr>
            <a:r>
              <a:rPr lang="en-US" sz="2000" dirty="0"/>
              <a:t> </a:t>
            </a:r>
            <a:r>
              <a:rPr lang="en-US" sz="2000" dirty="0" err="1"/>
              <a:t>dense_rank</a:t>
            </a:r>
            <a:r>
              <a:rPr lang="en-US" sz="2000" dirty="0"/>
              <a:t>()– gives continue rank</a:t>
            </a:r>
          </a:p>
          <a:p>
            <a:pPr>
              <a:buFont typeface="Arial" pitchFamily="34" charset="0"/>
              <a:buChar char="•"/>
            </a:pPr>
            <a:r>
              <a:rPr lang="en-US" sz="2000" dirty="0"/>
              <a:t> </a:t>
            </a:r>
            <a:r>
              <a:rPr lang="en-US" sz="2000" dirty="0" err="1"/>
              <a:t>row_number</a:t>
            </a:r>
            <a:r>
              <a:rPr lang="en-US" sz="2000" dirty="0"/>
              <a:t>()– it helps to check duplicate records</a:t>
            </a:r>
          </a:p>
        </p:txBody>
      </p:sp>
    </p:spTree>
    <p:extLst>
      <p:ext uri="{BB962C8B-B14F-4D97-AF65-F5344CB8AC3E}">
        <p14:creationId xmlns:p14="http://schemas.microsoft.com/office/powerpoint/2010/main" val="370077487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B74F6D78-255F-42CF-9863-42F7F9FA9FE1}"/>
              </a:ext>
            </a:extLst>
          </p:cNvPr>
          <p:cNvPicPr>
            <a:picLocks noChangeAspect="1"/>
          </p:cNvPicPr>
          <p:nvPr/>
        </p:nvPicPr>
        <p:blipFill rotWithShape="1">
          <a:blip r:embed="rId2"/>
          <a:srcRect l="19029" t="35416" r="34067" b="28745"/>
          <a:stretch/>
        </p:blipFill>
        <p:spPr>
          <a:xfrm>
            <a:off x="1450859" y="871079"/>
            <a:ext cx="8693624" cy="3734733"/>
          </a:xfrm>
          <a:prstGeom prst="rect">
            <a:avLst/>
          </a:prstGeom>
          <a:ln>
            <a:solidFill>
              <a:srgbClr val="00B0F0"/>
            </a:solidFill>
          </a:ln>
        </p:spPr>
      </p:pic>
      <p:sp>
        <p:nvSpPr>
          <p:cNvPr id="3" name="Rectangle 2">
            <a:extLst>
              <a:ext uri="{FF2B5EF4-FFF2-40B4-BE49-F238E27FC236}">
                <a16:creationId xmlns:a16="http://schemas.microsoft.com/office/drawing/2014/main" id="{9A2C7736-69E7-4131-BCAA-EFA1642A74C3}"/>
              </a:ext>
            </a:extLst>
          </p:cNvPr>
          <p:cNvSpPr/>
          <p:nvPr/>
        </p:nvSpPr>
        <p:spPr>
          <a:xfrm>
            <a:off x="2383775" y="2628266"/>
            <a:ext cx="559558" cy="955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6F93A11-C3D5-4E32-B39A-E4E6DE9E735D}"/>
              </a:ext>
            </a:extLst>
          </p:cNvPr>
          <p:cNvSpPr/>
          <p:nvPr/>
        </p:nvSpPr>
        <p:spPr>
          <a:xfrm>
            <a:off x="2383775" y="3617039"/>
            <a:ext cx="668741" cy="9553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55F54B-2E7F-4017-8A79-C6D5B1134C25}"/>
              </a:ext>
            </a:extLst>
          </p:cNvPr>
          <p:cNvSpPr/>
          <p:nvPr/>
        </p:nvSpPr>
        <p:spPr>
          <a:xfrm>
            <a:off x="3596470" y="2667225"/>
            <a:ext cx="559558" cy="95534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Picture 5">
            <a:extLst>
              <a:ext uri="{FF2B5EF4-FFF2-40B4-BE49-F238E27FC236}">
                <a16:creationId xmlns:a16="http://schemas.microsoft.com/office/drawing/2014/main" id="{4D99A5B7-9AFC-40C6-B2D5-A13935E9EA22}"/>
              </a:ext>
            </a:extLst>
          </p:cNvPr>
          <p:cNvPicPr>
            <a:picLocks noChangeAspect="1"/>
          </p:cNvPicPr>
          <p:nvPr/>
        </p:nvPicPr>
        <p:blipFill rotWithShape="1">
          <a:blip r:embed="rId3">
            <a:extLst>
              <a:ext uri="{28A0092B-C50C-407E-A947-70E740481C1C}">
                <a14:useLocalDpi xmlns:a14="http://schemas.microsoft.com/office/drawing/2010/main" val="0"/>
              </a:ext>
            </a:extLst>
          </a:blip>
          <a:srcRect l="30218" t="52576" r="65703" b="38140"/>
          <a:stretch/>
        </p:blipFill>
        <p:spPr>
          <a:xfrm>
            <a:off x="2333716" y="4802299"/>
            <a:ext cx="1219233" cy="1560700"/>
          </a:xfrm>
          <a:prstGeom prst="rect">
            <a:avLst/>
          </a:prstGeom>
          <a:ln>
            <a:solidFill>
              <a:srgbClr val="00B0F0"/>
            </a:solidFill>
          </a:ln>
        </p:spPr>
      </p:pic>
      <p:sp>
        <p:nvSpPr>
          <p:cNvPr id="7" name="TextBox 6">
            <a:extLst>
              <a:ext uri="{FF2B5EF4-FFF2-40B4-BE49-F238E27FC236}">
                <a16:creationId xmlns:a16="http://schemas.microsoft.com/office/drawing/2014/main" id="{E410F571-C17E-458E-84B4-AB5C168FC6EE}"/>
              </a:ext>
            </a:extLst>
          </p:cNvPr>
          <p:cNvSpPr txBox="1"/>
          <p:nvPr/>
        </p:nvSpPr>
        <p:spPr>
          <a:xfrm>
            <a:off x="4380932" y="4920929"/>
            <a:ext cx="5595582" cy="1323439"/>
          </a:xfrm>
          <a:prstGeom prst="rect">
            <a:avLst/>
          </a:prstGeom>
          <a:noFill/>
          <a:ln>
            <a:solidFill>
              <a:schemeClr val="tx1"/>
            </a:solidFill>
          </a:ln>
        </p:spPr>
        <p:txBody>
          <a:bodyPr wrap="square" rtlCol="0">
            <a:spAutoFit/>
          </a:bodyPr>
          <a:lstStyle/>
          <a:p>
            <a:r>
              <a:rPr lang="en-US" sz="2000" dirty="0"/>
              <a:t>Here, there are double marks in </a:t>
            </a:r>
            <a:r>
              <a:rPr lang="en-US" sz="2000" dirty="0" err="1"/>
              <a:t>maths</a:t>
            </a:r>
            <a:r>
              <a:rPr lang="en-US" sz="2000" dirty="0"/>
              <a:t> – 99</a:t>
            </a:r>
          </a:p>
          <a:p>
            <a:r>
              <a:rPr lang="en-US" sz="2000" dirty="0"/>
              <a:t>So both 99 got 1</a:t>
            </a:r>
            <a:r>
              <a:rPr lang="en-US" sz="2000" baseline="30000" dirty="0"/>
              <a:t>st</a:t>
            </a:r>
            <a:r>
              <a:rPr lang="en-US" sz="2000" dirty="0"/>
              <a:t> rank then it gives 3</a:t>
            </a:r>
            <a:r>
              <a:rPr lang="en-US" sz="2000" baseline="30000" dirty="0"/>
              <a:t>rd</a:t>
            </a:r>
            <a:r>
              <a:rPr lang="en-US" sz="2000" dirty="0"/>
              <a:t> rank instead of 2</a:t>
            </a:r>
            <a:r>
              <a:rPr lang="en-US" sz="2000" baseline="30000" dirty="0"/>
              <a:t>nd</a:t>
            </a:r>
            <a:r>
              <a:rPr lang="en-US" sz="2000" dirty="0"/>
              <a:t> rank</a:t>
            </a:r>
          </a:p>
          <a:p>
            <a:r>
              <a:rPr lang="en-US" sz="2000" dirty="0"/>
              <a:t>Means its skips rank when there is duplicate</a:t>
            </a:r>
            <a:endParaRPr lang="en-IN" sz="2000" dirty="0"/>
          </a:p>
        </p:txBody>
      </p:sp>
      <p:sp>
        <p:nvSpPr>
          <p:cNvPr id="9" name="Right Brace 8">
            <a:extLst>
              <a:ext uri="{FF2B5EF4-FFF2-40B4-BE49-F238E27FC236}">
                <a16:creationId xmlns:a16="http://schemas.microsoft.com/office/drawing/2014/main" id="{C4924283-80DE-44BC-A53A-6D78A2DB9ECB}"/>
              </a:ext>
            </a:extLst>
          </p:cNvPr>
          <p:cNvSpPr/>
          <p:nvPr/>
        </p:nvSpPr>
        <p:spPr>
          <a:xfrm>
            <a:off x="3712191" y="4802299"/>
            <a:ext cx="191069" cy="1560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p>
        </p:txBody>
      </p:sp>
    </p:spTree>
    <p:extLst>
      <p:ext uri="{BB962C8B-B14F-4D97-AF65-F5344CB8AC3E}">
        <p14:creationId xmlns:p14="http://schemas.microsoft.com/office/powerpoint/2010/main" val="66164775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E410F571-C17E-458E-84B4-AB5C168FC6EE}"/>
              </a:ext>
            </a:extLst>
          </p:cNvPr>
          <p:cNvSpPr txBox="1"/>
          <p:nvPr/>
        </p:nvSpPr>
        <p:spPr>
          <a:xfrm>
            <a:off x="4401740" y="5074815"/>
            <a:ext cx="6455390" cy="1015663"/>
          </a:xfrm>
          <a:prstGeom prst="rect">
            <a:avLst/>
          </a:prstGeom>
          <a:noFill/>
          <a:ln>
            <a:solidFill>
              <a:schemeClr val="tx1"/>
            </a:solidFill>
          </a:ln>
        </p:spPr>
        <p:txBody>
          <a:bodyPr wrap="square" rtlCol="0">
            <a:spAutoFit/>
          </a:bodyPr>
          <a:lstStyle/>
          <a:p>
            <a:r>
              <a:rPr lang="en-US" sz="2000" dirty="0"/>
              <a:t>Here, there are double marks in </a:t>
            </a:r>
            <a:r>
              <a:rPr lang="en-US" sz="2000" dirty="0" err="1"/>
              <a:t>maths</a:t>
            </a:r>
            <a:r>
              <a:rPr lang="en-US" sz="2000" dirty="0"/>
              <a:t> – 99</a:t>
            </a:r>
          </a:p>
          <a:p>
            <a:r>
              <a:rPr lang="en-US" sz="2000" dirty="0"/>
              <a:t>So both 99 got 1</a:t>
            </a:r>
            <a:r>
              <a:rPr lang="en-US" sz="2000" baseline="30000" dirty="0"/>
              <a:t>st</a:t>
            </a:r>
            <a:r>
              <a:rPr lang="en-US" sz="2000" dirty="0"/>
              <a:t> rank then it gives 2</a:t>
            </a:r>
            <a:r>
              <a:rPr lang="en-US" sz="2000" baseline="30000" dirty="0"/>
              <a:t>nd</a:t>
            </a:r>
            <a:r>
              <a:rPr lang="en-US" sz="2000" dirty="0"/>
              <a:t> rank</a:t>
            </a:r>
          </a:p>
          <a:p>
            <a:r>
              <a:rPr lang="en-US" sz="2000" dirty="0"/>
              <a:t>Means its gives continuous rank even if there is duplicate</a:t>
            </a:r>
            <a:endParaRPr lang="en-IN" sz="2000" dirty="0"/>
          </a:p>
        </p:txBody>
      </p:sp>
      <p:sp>
        <p:nvSpPr>
          <p:cNvPr id="9" name="Right Brace 8">
            <a:extLst>
              <a:ext uri="{FF2B5EF4-FFF2-40B4-BE49-F238E27FC236}">
                <a16:creationId xmlns:a16="http://schemas.microsoft.com/office/drawing/2014/main" id="{C4924283-80DE-44BC-A53A-6D78A2DB9ECB}"/>
              </a:ext>
            </a:extLst>
          </p:cNvPr>
          <p:cNvSpPr/>
          <p:nvPr/>
        </p:nvSpPr>
        <p:spPr>
          <a:xfrm>
            <a:off x="3712191" y="4802299"/>
            <a:ext cx="191069" cy="15607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b="1" dirty="0"/>
          </a:p>
        </p:txBody>
      </p:sp>
      <p:pic>
        <p:nvPicPr>
          <p:cNvPr id="4" name="Picture 3">
            <a:extLst>
              <a:ext uri="{FF2B5EF4-FFF2-40B4-BE49-F238E27FC236}">
                <a16:creationId xmlns:a16="http://schemas.microsoft.com/office/drawing/2014/main" id="{A3B2C2A9-0055-4D34-86FA-4B08AED21BDD}"/>
              </a:ext>
            </a:extLst>
          </p:cNvPr>
          <p:cNvPicPr>
            <a:picLocks noChangeAspect="1"/>
          </p:cNvPicPr>
          <p:nvPr/>
        </p:nvPicPr>
        <p:blipFill rotWithShape="1">
          <a:blip r:embed="rId2"/>
          <a:srcRect l="19142" t="35217" r="30373" b="28234"/>
          <a:stretch/>
        </p:blipFill>
        <p:spPr>
          <a:xfrm>
            <a:off x="2333716" y="672769"/>
            <a:ext cx="9072372" cy="3692630"/>
          </a:xfrm>
          <a:prstGeom prst="rect">
            <a:avLst/>
          </a:prstGeom>
          <a:ln>
            <a:solidFill>
              <a:srgbClr val="00B0F0"/>
            </a:solidFill>
          </a:ln>
        </p:spPr>
      </p:pic>
      <p:sp>
        <p:nvSpPr>
          <p:cNvPr id="3" name="Rectangle 2">
            <a:extLst>
              <a:ext uri="{FF2B5EF4-FFF2-40B4-BE49-F238E27FC236}">
                <a16:creationId xmlns:a16="http://schemas.microsoft.com/office/drawing/2014/main" id="{9A2C7736-69E7-4131-BCAA-EFA1642A74C3}"/>
              </a:ext>
            </a:extLst>
          </p:cNvPr>
          <p:cNvSpPr/>
          <p:nvPr/>
        </p:nvSpPr>
        <p:spPr>
          <a:xfrm>
            <a:off x="3173247" y="2341663"/>
            <a:ext cx="559558" cy="9553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C6F93A11-C3D5-4E32-B39A-E4E6DE9E735D}"/>
              </a:ext>
            </a:extLst>
          </p:cNvPr>
          <p:cNvSpPr/>
          <p:nvPr/>
        </p:nvSpPr>
        <p:spPr>
          <a:xfrm>
            <a:off x="3173247" y="3297007"/>
            <a:ext cx="668741" cy="9553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555F54B-2E7F-4017-8A79-C6D5B1134C25}"/>
              </a:ext>
            </a:extLst>
          </p:cNvPr>
          <p:cNvSpPr/>
          <p:nvPr/>
        </p:nvSpPr>
        <p:spPr>
          <a:xfrm>
            <a:off x="4401740" y="2454256"/>
            <a:ext cx="559558" cy="955344"/>
          </a:xfrm>
          <a:prstGeom prst="rect">
            <a:avLst/>
          </a:prstGeom>
          <a:no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1F187002-ACAD-4FB3-B4A0-01322DFBDE29}"/>
              </a:ext>
            </a:extLst>
          </p:cNvPr>
          <p:cNvPicPr>
            <a:picLocks noChangeAspect="1"/>
          </p:cNvPicPr>
          <p:nvPr/>
        </p:nvPicPr>
        <p:blipFill rotWithShape="1">
          <a:blip r:embed="rId2"/>
          <a:srcRect l="30448" t="51925" r="65858" b="37989"/>
          <a:stretch/>
        </p:blipFill>
        <p:spPr>
          <a:xfrm>
            <a:off x="2429301" y="4802298"/>
            <a:ext cx="1016700" cy="1560699"/>
          </a:xfrm>
          <a:prstGeom prst="rect">
            <a:avLst/>
          </a:prstGeom>
          <a:ln>
            <a:solidFill>
              <a:srgbClr val="00B0F0"/>
            </a:solidFill>
          </a:ln>
        </p:spPr>
      </p:pic>
    </p:spTree>
    <p:extLst>
      <p:ext uri="{BB962C8B-B14F-4D97-AF65-F5344CB8AC3E}">
        <p14:creationId xmlns:p14="http://schemas.microsoft.com/office/powerpoint/2010/main" val="289925795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C495F185-73EF-4004-B3E8-31C64348FF2C}"/>
              </a:ext>
            </a:extLst>
          </p:cNvPr>
          <p:cNvSpPr txBox="1"/>
          <p:nvPr/>
        </p:nvSpPr>
        <p:spPr>
          <a:xfrm>
            <a:off x="2473656" y="4899546"/>
            <a:ext cx="7244687" cy="1200329"/>
          </a:xfrm>
          <a:prstGeom prst="rect">
            <a:avLst/>
          </a:prstGeom>
          <a:noFill/>
          <a:ln>
            <a:solidFill>
              <a:schemeClr val="tx1"/>
            </a:solidFill>
          </a:ln>
        </p:spPr>
        <p:txBody>
          <a:bodyPr wrap="square" rtlCol="0">
            <a:spAutoFit/>
          </a:bodyPr>
          <a:lstStyle/>
          <a:p>
            <a:r>
              <a:rPr lang="en-US" dirty="0"/>
              <a:t>Here, John and Sana record is duplicated which gives </a:t>
            </a:r>
            <a:r>
              <a:rPr lang="en-US" dirty="0" err="1"/>
              <a:t>rowno</a:t>
            </a:r>
            <a:r>
              <a:rPr lang="en-US" dirty="0"/>
              <a:t> as &gt;1.</a:t>
            </a:r>
          </a:p>
          <a:p>
            <a:r>
              <a:rPr lang="en-US" dirty="0"/>
              <a:t>Duplicate means not just 1 value to be double but the whole row is double.</a:t>
            </a:r>
          </a:p>
          <a:p>
            <a:r>
              <a:rPr lang="en-US" dirty="0"/>
              <a:t>In large dataset, simply put condition to display output as </a:t>
            </a:r>
            <a:r>
              <a:rPr lang="en-US" dirty="0" err="1"/>
              <a:t>rowno</a:t>
            </a:r>
            <a:r>
              <a:rPr lang="en-US" dirty="0"/>
              <a:t> &gt;1</a:t>
            </a:r>
          </a:p>
          <a:p>
            <a:r>
              <a:rPr lang="en-US" dirty="0"/>
              <a:t>Instead of scrolling through each row to check duplicate.</a:t>
            </a:r>
          </a:p>
        </p:txBody>
      </p:sp>
      <p:pic>
        <p:nvPicPr>
          <p:cNvPr id="4" name="Picture 3">
            <a:extLst>
              <a:ext uri="{FF2B5EF4-FFF2-40B4-BE49-F238E27FC236}">
                <a16:creationId xmlns:a16="http://schemas.microsoft.com/office/drawing/2014/main" id="{EE7C9FA4-1AF6-487F-858B-7F8526A5CE4C}"/>
              </a:ext>
            </a:extLst>
          </p:cNvPr>
          <p:cNvPicPr>
            <a:picLocks noChangeAspect="1"/>
          </p:cNvPicPr>
          <p:nvPr/>
        </p:nvPicPr>
        <p:blipFill rotWithShape="1">
          <a:blip r:embed="rId2"/>
          <a:srcRect l="19141" t="32031" r="37315" b="25362"/>
          <a:stretch/>
        </p:blipFill>
        <p:spPr>
          <a:xfrm>
            <a:off x="2060811" y="172302"/>
            <a:ext cx="8079476" cy="4444754"/>
          </a:xfrm>
          <a:prstGeom prst="rect">
            <a:avLst/>
          </a:prstGeom>
          <a:ln>
            <a:solidFill>
              <a:srgbClr val="00B0F0"/>
            </a:solidFill>
          </a:ln>
        </p:spPr>
      </p:pic>
      <p:sp>
        <p:nvSpPr>
          <p:cNvPr id="5" name="Rectangle 4">
            <a:extLst>
              <a:ext uri="{FF2B5EF4-FFF2-40B4-BE49-F238E27FC236}">
                <a16:creationId xmlns:a16="http://schemas.microsoft.com/office/drawing/2014/main" id="{6CD89EE6-69D2-4BBD-BCB9-2C5E8C0FD0CE}"/>
              </a:ext>
            </a:extLst>
          </p:cNvPr>
          <p:cNvSpPr/>
          <p:nvPr/>
        </p:nvSpPr>
        <p:spPr>
          <a:xfrm>
            <a:off x="2361063" y="3739487"/>
            <a:ext cx="2292824" cy="4230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5398FA6-A3AC-4E36-A03C-A04C99B3123C}"/>
              </a:ext>
            </a:extLst>
          </p:cNvPr>
          <p:cNvSpPr/>
          <p:nvPr/>
        </p:nvSpPr>
        <p:spPr>
          <a:xfrm>
            <a:off x="2361063" y="2340087"/>
            <a:ext cx="2292824" cy="2256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4899126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93224" y="1476103"/>
            <a:ext cx="10175966" cy="1323439"/>
          </a:xfrm>
          <a:prstGeom prst="rect">
            <a:avLst/>
          </a:prstGeom>
          <a:noFill/>
        </p:spPr>
        <p:txBody>
          <a:bodyPr wrap="square" rtlCol="0">
            <a:spAutoFit/>
          </a:bodyPr>
          <a:lstStyle/>
          <a:p>
            <a:r>
              <a:rPr lang="en-US" sz="2000" b="1" dirty="0"/>
              <a:t>5. Statistical functions—</a:t>
            </a:r>
          </a:p>
          <a:p>
            <a:endParaRPr lang="en-US" sz="2000" b="1" dirty="0"/>
          </a:p>
          <a:p>
            <a:pPr>
              <a:buFont typeface="Arial" pitchFamily="34" charset="0"/>
              <a:buChar char="•"/>
            </a:pPr>
            <a:r>
              <a:rPr lang="en-US" sz="2000" b="1" dirty="0"/>
              <a:t>  </a:t>
            </a:r>
            <a:r>
              <a:rPr lang="en-US" sz="2000" dirty="0"/>
              <a:t>lag()– gives previous value from current</a:t>
            </a:r>
          </a:p>
          <a:p>
            <a:pPr>
              <a:buFont typeface="Arial" pitchFamily="34" charset="0"/>
              <a:buChar char="•"/>
            </a:pPr>
            <a:r>
              <a:rPr lang="en-US" sz="2000" dirty="0"/>
              <a:t>  lead()– gives next value from current</a:t>
            </a:r>
          </a:p>
        </p:txBody>
      </p:sp>
    </p:spTree>
    <p:extLst>
      <p:ext uri="{BB962C8B-B14F-4D97-AF65-F5344CB8AC3E}">
        <p14:creationId xmlns:p14="http://schemas.microsoft.com/office/powerpoint/2010/main" val="240382559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0FAB5C6B-7857-4869-AA0B-A9ADACD3982C}"/>
              </a:ext>
            </a:extLst>
          </p:cNvPr>
          <p:cNvPicPr>
            <a:picLocks noChangeAspect="1"/>
          </p:cNvPicPr>
          <p:nvPr/>
        </p:nvPicPr>
        <p:blipFill rotWithShape="1">
          <a:blip r:embed="rId2"/>
          <a:srcRect l="18864" t="28878" r="40227" b="33932"/>
          <a:stretch/>
        </p:blipFill>
        <p:spPr>
          <a:xfrm>
            <a:off x="885826" y="146862"/>
            <a:ext cx="7149810" cy="3654350"/>
          </a:xfrm>
          <a:prstGeom prst="rect">
            <a:avLst/>
          </a:prstGeom>
          <a:ln>
            <a:solidFill>
              <a:srgbClr val="00B0F0"/>
            </a:solidFill>
          </a:ln>
        </p:spPr>
      </p:pic>
      <p:pic>
        <p:nvPicPr>
          <p:cNvPr id="5" name="Picture 4">
            <a:extLst>
              <a:ext uri="{FF2B5EF4-FFF2-40B4-BE49-F238E27FC236}">
                <a16:creationId xmlns:a16="http://schemas.microsoft.com/office/drawing/2014/main" id="{E7F34A71-5BB8-418F-A095-2759BD578DFD}"/>
              </a:ext>
            </a:extLst>
          </p:cNvPr>
          <p:cNvPicPr>
            <a:picLocks noChangeAspect="1"/>
          </p:cNvPicPr>
          <p:nvPr/>
        </p:nvPicPr>
        <p:blipFill rotWithShape="1">
          <a:blip r:embed="rId3"/>
          <a:srcRect l="18977" t="29081" r="41357" b="34134"/>
          <a:stretch/>
        </p:blipFill>
        <p:spPr>
          <a:xfrm>
            <a:off x="4917499" y="2983241"/>
            <a:ext cx="7149810" cy="3727897"/>
          </a:xfrm>
          <a:prstGeom prst="rect">
            <a:avLst/>
          </a:prstGeom>
          <a:ln>
            <a:solidFill>
              <a:srgbClr val="00B0F0"/>
            </a:solidFill>
          </a:ln>
        </p:spPr>
      </p:pic>
    </p:spTree>
    <p:extLst>
      <p:ext uri="{BB962C8B-B14F-4D97-AF65-F5344CB8AC3E}">
        <p14:creationId xmlns:p14="http://schemas.microsoft.com/office/powerpoint/2010/main" val="283020937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228727" y="340030"/>
            <a:ext cx="10175966" cy="400110"/>
          </a:xfrm>
          <a:prstGeom prst="rect">
            <a:avLst/>
          </a:prstGeom>
          <a:noFill/>
        </p:spPr>
        <p:txBody>
          <a:bodyPr wrap="square" rtlCol="0">
            <a:spAutoFit/>
          </a:bodyPr>
          <a:lstStyle/>
          <a:p>
            <a:r>
              <a:rPr lang="en-US" sz="2000" b="1" dirty="0"/>
              <a:t>USER DEFINED FUNCTIONS</a:t>
            </a:r>
          </a:p>
        </p:txBody>
      </p:sp>
      <p:pic>
        <p:nvPicPr>
          <p:cNvPr id="2" name="Picture 1">
            <a:extLst>
              <a:ext uri="{FF2B5EF4-FFF2-40B4-BE49-F238E27FC236}">
                <a16:creationId xmlns:a16="http://schemas.microsoft.com/office/drawing/2014/main" id="{F22DB1C7-6A25-453D-8D06-0D0ED1637DE8}"/>
              </a:ext>
            </a:extLst>
          </p:cNvPr>
          <p:cNvPicPr>
            <a:picLocks noChangeAspect="1"/>
          </p:cNvPicPr>
          <p:nvPr/>
        </p:nvPicPr>
        <p:blipFill rotWithShape="1">
          <a:blip r:embed="rId2"/>
          <a:srcRect t="13316" r="80000" b="42824"/>
          <a:stretch/>
        </p:blipFill>
        <p:spPr>
          <a:xfrm>
            <a:off x="1228727" y="2209586"/>
            <a:ext cx="3283523" cy="4048452"/>
          </a:xfrm>
          <a:prstGeom prst="rect">
            <a:avLst/>
          </a:prstGeom>
          <a:ln>
            <a:solidFill>
              <a:srgbClr val="00B0F0"/>
            </a:solidFill>
          </a:ln>
        </p:spPr>
      </p:pic>
      <p:sp>
        <p:nvSpPr>
          <p:cNvPr id="3" name="TextBox 2">
            <a:extLst>
              <a:ext uri="{FF2B5EF4-FFF2-40B4-BE49-F238E27FC236}">
                <a16:creationId xmlns:a16="http://schemas.microsoft.com/office/drawing/2014/main" id="{43425E35-878F-43B1-B784-39AADA613D24}"/>
              </a:ext>
            </a:extLst>
          </p:cNvPr>
          <p:cNvSpPr txBox="1"/>
          <p:nvPr/>
        </p:nvSpPr>
        <p:spPr>
          <a:xfrm>
            <a:off x="3376182" y="1183820"/>
            <a:ext cx="4631745" cy="707886"/>
          </a:xfrm>
          <a:prstGeom prst="rect">
            <a:avLst/>
          </a:prstGeom>
          <a:noFill/>
          <a:ln>
            <a:solidFill>
              <a:schemeClr val="tx1"/>
            </a:solidFill>
          </a:ln>
        </p:spPr>
        <p:txBody>
          <a:bodyPr wrap="square" rtlCol="0">
            <a:spAutoFit/>
          </a:bodyPr>
          <a:lstStyle/>
          <a:p>
            <a:r>
              <a:rPr lang="en-US" sz="2000" dirty="0"/>
              <a:t>Right click on functions </a:t>
            </a:r>
            <a:r>
              <a:rPr lang="en-US" sz="2000" dirty="0">
                <a:sym typeface="Wingdings" panose="05000000000000000000" pitchFamily="2" charset="2"/>
              </a:rPr>
              <a:t> create function</a:t>
            </a:r>
          </a:p>
          <a:p>
            <a:r>
              <a:rPr lang="en-US" sz="2000" dirty="0">
                <a:sym typeface="Wingdings" panose="05000000000000000000" pitchFamily="2" charset="2"/>
              </a:rPr>
              <a:t>Create your own customized function</a:t>
            </a:r>
            <a:endParaRPr lang="en-IN" sz="2000" dirty="0"/>
          </a:p>
        </p:txBody>
      </p:sp>
      <p:pic>
        <p:nvPicPr>
          <p:cNvPr id="4" name="Picture 3">
            <a:extLst>
              <a:ext uri="{FF2B5EF4-FFF2-40B4-BE49-F238E27FC236}">
                <a16:creationId xmlns:a16="http://schemas.microsoft.com/office/drawing/2014/main" id="{1B48780E-E530-43A7-BCAC-6E124BFCE63D}"/>
              </a:ext>
            </a:extLst>
          </p:cNvPr>
          <p:cNvPicPr>
            <a:picLocks noChangeAspect="1"/>
          </p:cNvPicPr>
          <p:nvPr/>
        </p:nvPicPr>
        <p:blipFill rotWithShape="1">
          <a:blip r:embed="rId3"/>
          <a:srcRect l="16591" t="15709" r="43977" b="38783"/>
          <a:stretch/>
        </p:blipFill>
        <p:spPr>
          <a:xfrm>
            <a:off x="5303697" y="2209586"/>
            <a:ext cx="6239294" cy="4048452"/>
          </a:xfrm>
          <a:prstGeom prst="rect">
            <a:avLst/>
          </a:prstGeom>
          <a:ln>
            <a:solidFill>
              <a:srgbClr val="00B0F0"/>
            </a:solidFill>
          </a:ln>
        </p:spPr>
      </p:pic>
    </p:spTree>
    <p:extLst>
      <p:ext uri="{BB962C8B-B14F-4D97-AF65-F5344CB8AC3E}">
        <p14:creationId xmlns:p14="http://schemas.microsoft.com/office/powerpoint/2010/main" val="2296890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87367"/>
            <a:ext cx="9988236" cy="400110"/>
          </a:xfrm>
          <a:prstGeom prst="rect">
            <a:avLst/>
          </a:prstGeom>
        </p:spPr>
        <p:txBody>
          <a:bodyPr wrap="square">
            <a:spAutoFit/>
          </a:bodyPr>
          <a:lstStyle/>
          <a:p>
            <a:r>
              <a:rPr lang="en-IN" sz="2000" dirty="0"/>
              <a:t>Here the product configuration is completed. Click </a:t>
            </a:r>
            <a:r>
              <a:rPr lang="en-IN" sz="2000" b="1" dirty="0"/>
              <a:t>NEXT</a:t>
            </a:r>
          </a:p>
        </p:txBody>
      </p:sp>
      <p:pic>
        <p:nvPicPr>
          <p:cNvPr id="4" name="Picture 3">
            <a:extLst>
              <a:ext uri="{FF2B5EF4-FFF2-40B4-BE49-F238E27FC236}">
                <a16:creationId xmlns:a16="http://schemas.microsoft.com/office/drawing/2014/main" id="{C2B963B4-6C57-4357-8597-36B4A23C53A3}"/>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9071" r="21477" b="15372"/>
          <a:stretch/>
        </p:blipFill>
        <p:spPr>
          <a:xfrm>
            <a:off x="2348352" y="1136858"/>
            <a:ext cx="7495295" cy="5581526"/>
          </a:xfrm>
          <a:prstGeom prst="rect">
            <a:avLst/>
          </a:prstGeom>
          <a:ln>
            <a:solidFill>
              <a:srgbClr val="00B0F0"/>
            </a:solidFill>
          </a:ln>
        </p:spPr>
      </p:pic>
    </p:spTree>
    <p:extLst>
      <p:ext uri="{BB962C8B-B14F-4D97-AF65-F5344CB8AC3E}">
        <p14:creationId xmlns:p14="http://schemas.microsoft.com/office/powerpoint/2010/main" val="323312262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2D2370B-C829-47CD-91EA-119ABAE2819B}"/>
              </a:ext>
            </a:extLst>
          </p:cNvPr>
          <p:cNvPicPr>
            <a:picLocks noChangeAspect="1"/>
          </p:cNvPicPr>
          <p:nvPr/>
        </p:nvPicPr>
        <p:blipFill rotWithShape="1">
          <a:blip r:embed="rId2"/>
          <a:srcRect l="27272" t="16549" r="35682" b="46944"/>
          <a:stretch/>
        </p:blipFill>
        <p:spPr>
          <a:xfrm>
            <a:off x="4900182" y="2768185"/>
            <a:ext cx="7051964" cy="3907254"/>
          </a:xfrm>
          <a:prstGeom prst="rect">
            <a:avLst/>
          </a:prstGeom>
          <a:ln>
            <a:solidFill>
              <a:srgbClr val="00B0F0"/>
            </a:solidFill>
          </a:ln>
        </p:spPr>
      </p:pic>
      <p:pic>
        <p:nvPicPr>
          <p:cNvPr id="3" name="Picture 2">
            <a:extLst>
              <a:ext uri="{FF2B5EF4-FFF2-40B4-BE49-F238E27FC236}">
                <a16:creationId xmlns:a16="http://schemas.microsoft.com/office/drawing/2014/main" id="{4ABB73AD-0F4A-4E13-B764-ED05FB0DF462}"/>
              </a:ext>
            </a:extLst>
          </p:cNvPr>
          <p:cNvPicPr>
            <a:picLocks noChangeAspect="1"/>
          </p:cNvPicPr>
          <p:nvPr/>
        </p:nvPicPr>
        <p:blipFill rotWithShape="1">
          <a:blip r:embed="rId3"/>
          <a:srcRect l="16477" t="16347" r="42159" b="70111"/>
          <a:stretch/>
        </p:blipFill>
        <p:spPr>
          <a:xfrm>
            <a:off x="4609236" y="1177606"/>
            <a:ext cx="7342910" cy="1351587"/>
          </a:xfrm>
          <a:prstGeom prst="rect">
            <a:avLst/>
          </a:prstGeom>
          <a:ln>
            <a:solidFill>
              <a:srgbClr val="00B0F0"/>
            </a:solidFill>
          </a:ln>
        </p:spPr>
      </p:pic>
      <p:sp>
        <p:nvSpPr>
          <p:cNvPr id="4" name="TextBox 3">
            <a:extLst>
              <a:ext uri="{FF2B5EF4-FFF2-40B4-BE49-F238E27FC236}">
                <a16:creationId xmlns:a16="http://schemas.microsoft.com/office/drawing/2014/main" id="{9A25DA7F-9E67-4E80-87C2-C6005CDE1BAE}"/>
              </a:ext>
            </a:extLst>
          </p:cNvPr>
          <p:cNvSpPr txBox="1"/>
          <p:nvPr/>
        </p:nvSpPr>
        <p:spPr>
          <a:xfrm>
            <a:off x="1038228" y="2768185"/>
            <a:ext cx="3519053" cy="1015663"/>
          </a:xfrm>
          <a:prstGeom prst="rect">
            <a:avLst/>
          </a:prstGeom>
          <a:noFill/>
          <a:ln>
            <a:solidFill>
              <a:schemeClr val="tx1"/>
            </a:solidFill>
          </a:ln>
        </p:spPr>
        <p:txBody>
          <a:bodyPr wrap="square" rtlCol="0">
            <a:spAutoFit/>
          </a:bodyPr>
          <a:lstStyle/>
          <a:p>
            <a:r>
              <a:rPr lang="en-US" sz="2000" dirty="0"/>
              <a:t>First enable permission in normal SQL Editor</a:t>
            </a:r>
          </a:p>
          <a:p>
            <a:r>
              <a:rPr lang="en-US" sz="2000" dirty="0"/>
              <a:t>Write function query.</a:t>
            </a:r>
            <a:endParaRPr lang="en-IN" sz="2000" dirty="0"/>
          </a:p>
        </p:txBody>
      </p:sp>
      <p:sp>
        <p:nvSpPr>
          <p:cNvPr id="5" name="TextBox 4">
            <a:extLst>
              <a:ext uri="{FF2B5EF4-FFF2-40B4-BE49-F238E27FC236}">
                <a16:creationId xmlns:a16="http://schemas.microsoft.com/office/drawing/2014/main" id="{DF5EF20E-7A7D-4F3D-AA7D-310803A552D8}"/>
              </a:ext>
            </a:extLst>
          </p:cNvPr>
          <p:cNvSpPr txBox="1"/>
          <p:nvPr/>
        </p:nvSpPr>
        <p:spPr>
          <a:xfrm>
            <a:off x="1219200" y="290945"/>
            <a:ext cx="5389418" cy="400110"/>
          </a:xfrm>
          <a:prstGeom prst="rect">
            <a:avLst/>
          </a:prstGeom>
          <a:noFill/>
        </p:spPr>
        <p:txBody>
          <a:bodyPr wrap="square" rtlCol="0">
            <a:spAutoFit/>
          </a:bodyPr>
          <a:lstStyle/>
          <a:p>
            <a:r>
              <a:rPr lang="en-US" sz="2000" b="1" dirty="0"/>
              <a:t>Que-- Create a function to calculate Age</a:t>
            </a:r>
            <a:endParaRPr lang="en-IN" sz="2000" b="1" dirty="0"/>
          </a:p>
        </p:txBody>
      </p:sp>
    </p:spTree>
    <p:extLst>
      <p:ext uri="{BB962C8B-B14F-4D97-AF65-F5344CB8AC3E}">
        <p14:creationId xmlns:p14="http://schemas.microsoft.com/office/powerpoint/2010/main" val="33179011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CDC02A5-3921-4865-B7AB-279EA38B3229}"/>
              </a:ext>
            </a:extLst>
          </p:cNvPr>
          <p:cNvPicPr>
            <a:picLocks noChangeAspect="1"/>
          </p:cNvPicPr>
          <p:nvPr/>
        </p:nvPicPr>
        <p:blipFill rotWithShape="1">
          <a:blip r:embed="rId2"/>
          <a:srcRect t="16953" r="83750" b="48484"/>
          <a:stretch/>
        </p:blipFill>
        <p:spPr>
          <a:xfrm>
            <a:off x="978517" y="1413164"/>
            <a:ext cx="2992579" cy="3578540"/>
          </a:xfrm>
          <a:prstGeom prst="rect">
            <a:avLst/>
          </a:prstGeom>
          <a:ln>
            <a:solidFill>
              <a:srgbClr val="00B0F0"/>
            </a:solidFill>
          </a:ln>
        </p:spPr>
      </p:pic>
      <p:pic>
        <p:nvPicPr>
          <p:cNvPr id="3" name="Picture 2">
            <a:extLst>
              <a:ext uri="{FF2B5EF4-FFF2-40B4-BE49-F238E27FC236}">
                <a16:creationId xmlns:a16="http://schemas.microsoft.com/office/drawing/2014/main" id="{5997A62B-97E3-43DF-ACA9-88F8AB19128B}"/>
              </a:ext>
            </a:extLst>
          </p:cNvPr>
          <p:cNvPicPr>
            <a:picLocks noChangeAspect="1"/>
          </p:cNvPicPr>
          <p:nvPr/>
        </p:nvPicPr>
        <p:blipFill rotWithShape="1">
          <a:blip r:embed="rId3"/>
          <a:srcRect l="32046" t="34942" r="32045" b="40601"/>
          <a:stretch/>
        </p:blipFill>
        <p:spPr>
          <a:xfrm>
            <a:off x="5134889" y="1413164"/>
            <a:ext cx="6078594" cy="2327564"/>
          </a:xfrm>
          <a:prstGeom prst="rect">
            <a:avLst/>
          </a:prstGeom>
          <a:ln>
            <a:solidFill>
              <a:srgbClr val="00B0F0"/>
            </a:solidFill>
          </a:ln>
        </p:spPr>
      </p:pic>
      <p:pic>
        <p:nvPicPr>
          <p:cNvPr id="4" name="Picture 3">
            <a:extLst>
              <a:ext uri="{FF2B5EF4-FFF2-40B4-BE49-F238E27FC236}">
                <a16:creationId xmlns:a16="http://schemas.microsoft.com/office/drawing/2014/main" id="{45170207-4F39-4470-AEA8-4B09E2081D40}"/>
              </a:ext>
            </a:extLst>
          </p:cNvPr>
          <p:cNvPicPr>
            <a:picLocks noChangeAspect="1"/>
          </p:cNvPicPr>
          <p:nvPr/>
        </p:nvPicPr>
        <p:blipFill rotWithShape="1">
          <a:blip r:embed="rId4"/>
          <a:srcRect l="15881" t="55760" r="61023" b="31304"/>
          <a:stretch/>
        </p:blipFill>
        <p:spPr>
          <a:xfrm>
            <a:off x="5134889" y="4320463"/>
            <a:ext cx="6078594" cy="1914080"/>
          </a:xfrm>
          <a:prstGeom prst="rect">
            <a:avLst/>
          </a:prstGeom>
          <a:ln>
            <a:solidFill>
              <a:srgbClr val="00B0F0"/>
            </a:solidFill>
          </a:ln>
        </p:spPr>
      </p:pic>
      <p:sp>
        <p:nvSpPr>
          <p:cNvPr id="5" name="TextBox 4">
            <a:extLst>
              <a:ext uri="{FF2B5EF4-FFF2-40B4-BE49-F238E27FC236}">
                <a16:creationId xmlns:a16="http://schemas.microsoft.com/office/drawing/2014/main" id="{FC2E767E-427B-4013-BAA6-30D34A1444EF}"/>
              </a:ext>
            </a:extLst>
          </p:cNvPr>
          <p:cNvSpPr txBox="1"/>
          <p:nvPr/>
        </p:nvSpPr>
        <p:spPr>
          <a:xfrm>
            <a:off x="3290454" y="476965"/>
            <a:ext cx="6078594" cy="707886"/>
          </a:xfrm>
          <a:prstGeom prst="rect">
            <a:avLst/>
          </a:prstGeom>
          <a:noFill/>
          <a:ln>
            <a:solidFill>
              <a:schemeClr val="tx1"/>
            </a:solidFill>
          </a:ln>
        </p:spPr>
        <p:txBody>
          <a:bodyPr wrap="square" rtlCol="0">
            <a:spAutoFit/>
          </a:bodyPr>
          <a:lstStyle/>
          <a:p>
            <a:r>
              <a:rPr lang="en-US" sz="2000" dirty="0"/>
              <a:t>Run your function and enter Date of Birth and execute it.</a:t>
            </a:r>
          </a:p>
          <a:p>
            <a:r>
              <a:rPr lang="en-US" sz="2000" dirty="0"/>
              <a:t>You get the output as per the given date</a:t>
            </a:r>
            <a:endParaRPr lang="en-IN" sz="2000" dirty="0"/>
          </a:p>
        </p:txBody>
      </p:sp>
      <p:sp>
        <p:nvSpPr>
          <p:cNvPr id="6" name="Rectangle 5">
            <a:extLst>
              <a:ext uri="{FF2B5EF4-FFF2-40B4-BE49-F238E27FC236}">
                <a16:creationId xmlns:a16="http://schemas.microsoft.com/office/drawing/2014/main" id="{A617CDD0-2EDD-4278-BB20-EA6E71444324}"/>
              </a:ext>
            </a:extLst>
          </p:cNvPr>
          <p:cNvSpPr/>
          <p:nvPr/>
        </p:nvSpPr>
        <p:spPr>
          <a:xfrm>
            <a:off x="3449782" y="4320463"/>
            <a:ext cx="374073" cy="4177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2659488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8899E86A-4010-409E-930B-2513048E970C}"/>
              </a:ext>
            </a:extLst>
          </p:cNvPr>
          <p:cNvSpPr txBox="1"/>
          <p:nvPr/>
        </p:nvSpPr>
        <p:spPr>
          <a:xfrm>
            <a:off x="1219199" y="290945"/>
            <a:ext cx="6774873" cy="400110"/>
          </a:xfrm>
          <a:prstGeom prst="rect">
            <a:avLst/>
          </a:prstGeom>
          <a:noFill/>
        </p:spPr>
        <p:txBody>
          <a:bodyPr wrap="square" rtlCol="0">
            <a:spAutoFit/>
          </a:bodyPr>
          <a:lstStyle/>
          <a:p>
            <a:r>
              <a:rPr lang="en-US" sz="2000" b="1" dirty="0"/>
              <a:t>Que-- Create a function to calculate Body Mass Index(BMI)</a:t>
            </a:r>
            <a:endParaRPr lang="en-IN" sz="2000" b="1" dirty="0"/>
          </a:p>
        </p:txBody>
      </p:sp>
      <p:pic>
        <p:nvPicPr>
          <p:cNvPr id="2" name="Picture 1">
            <a:extLst>
              <a:ext uri="{FF2B5EF4-FFF2-40B4-BE49-F238E27FC236}">
                <a16:creationId xmlns:a16="http://schemas.microsoft.com/office/drawing/2014/main" id="{95E88346-D06F-4511-BFCC-D89BF81EFE9F}"/>
              </a:ext>
            </a:extLst>
          </p:cNvPr>
          <p:cNvPicPr>
            <a:picLocks noChangeAspect="1"/>
          </p:cNvPicPr>
          <p:nvPr/>
        </p:nvPicPr>
        <p:blipFill rotWithShape="1">
          <a:blip r:embed="rId2"/>
          <a:srcRect l="27159" t="21400" r="27046" b="46943"/>
          <a:stretch/>
        </p:blipFill>
        <p:spPr>
          <a:xfrm>
            <a:off x="2492084" y="1814944"/>
            <a:ext cx="8305966" cy="3228109"/>
          </a:xfrm>
          <a:prstGeom prst="rect">
            <a:avLst/>
          </a:prstGeom>
          <a:ln>
            <a:solidFill>
              <a:srgbClr val="00B0F0"/>
            </a:solidFill>
          </a:ln>
        </p:spPr>
      </p:pic>
    </p:spTree>
    <p:extLst>
      <p:ext uri="{BB962C8B-B14F-4D97-AF65-F5344CB8AC3E}">
        <p14:creationId xmlns:p14="http://schemas.microsoft.com/office/powerpoint/2010/main" val="22922776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83AB373-40B7-4182-B524-6A35763B3E88}"/>
              </a:ext>
            </a:extLst>
          </p:cNvPr>
          <p:cNvPicPr>
            <a:picLocks noChangeAspect="1"/>
          </p:cNvPicPr>
          <p:nvPr/>
        </p:nvPicPr>
        <p:blipFill rotWithShape="1">
          <a:blip r:embed="rId2"/>
          <a:srcRect l="31591" t="30496" r="31250" b="36761"/>
          <a:stretch/>
        </p:blipFill>
        <p:spPr>
          <a:xfrm>
            <a:off x="1264233" y="694011"/>
            <a:ext cx="5943592" cy="2944538"/>
          </a:xfrm>
          <a:prstGeom prst="rect">
            <a:avLst/>
          </a:prstGeom>
          <a:ln>
            <a:solidFill>
              <a:srgbClr val="00B0F0"/>
            </a:solidFill>
          </a:ln>
        </p:spPr>
      </p:pic>
      <p:pic>
        <p:nvPicPr>
          <p:cNvPr id="3" name="Picture 2">
            <a:extLst>
              <a:ext uri="{FF2B5EF4-FFF2-40B4-BE49-F238E27FC236}">
                <a16:creationId xmlns:a16="http://schemas.microsoft.com/office/drawing/2014/main" id="{8937A64F-CB5F-480C-89B7-E7286D01AC3D}"/>
              </a:ext>
            </a:extLst>
          </p:cNvPr>
          <p:cNvPicPr>
            <a:picLocks noChangeAspect="1"/>
          </p:cNvPicPr>
          <p:nvPr/>
        </p:nvPicPr>
        <p:blipFill rotWithShape="1">
          <a:blip r:embed="rId3"/>
          <a:srcRect l="16136" t="54750" r="59091" b="28878"/>
          <a:stretch/>
        </p:blipFill>
        <p:spPr>
          <a:xfrm>
            <a:off x="1264233" y="4087091"/>
            <a:ext cx="5943592" cy="2208398"/>
          </a:xfrm>
          <a:prstGeom prst="rect">
            <a:avLst/>
          </a:prstGeom>
          <a:ln>
            <a:solidFill>
              <a:srgbClr val="00B0F0"/>
            </a:solidFill>
          </a:ln>
        </p:spPr>
      </p:pic>
    </p:spTree>
    <p:extLst>
      <p:ext uri="{BB962C8B-B14F-4D97-AF65-F5344CB8AC3E}">
        <p14:creationId xmlns:p14="http://schemas.microsoft.com/office/powerpoint/2010/main" val="31487521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latin typeface="Arial Rounded MT Bold" panose="020F0704030504030204" pitchFamily="34" charset="0"/>
              </a:rPr>
              <a:t>CURSORS AND WILDCARDS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17</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67726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502228" y="836023"/>
            <a:ext cx="9470571" cy="4708981"/>
          </a:xfrm>
          <a:prstGeom prst="rect">
            <a:avLst/>
          </a:prstGeom>
          <a:noFill/>
        </p:spPr>
        <p:txBody>
          <a:bodyPr wrap="square" rtlCol="0">
            <a:spAutoFit/>
          </a:bodyPr>
          <a:lstStyle/>
          <a:p>
            <a:r>
              <a:rPr lang="en-US" sz="2000" b="1" dirty="0"/>
              <a:t>Cursors</a:t>
            </a:r>
            <a:r>
              <a:rPr lang="en-US" sz="2000" dirty="0"/>
              <a:t> also called as Pointers are used to point out specified data.</a:t>
            </a:r>
          </a:p>
          <a:p>
            <a:endParaRPr lang="en-US" sz="2000" dirty="0"/>
          </a:p>
          <a:p>
            <a:r>
              <a:rPr lang="en-US" sz="2000" dirty="0"/>
              <a:t>Variable stores output of select query and stores </a:t>
            </a:r>
            <a:r>
              <a:rPr lang="en-US" sz="2000" b="1" dirty="0"/>
              <a:t>single value </a:t>
            </a:r>
            <a:r>
              <a:rPr lang="en-US" sz="2000" dirty="0"/>
              <a:t>whereas </a:t>
            </a:r>
          </a:p>
          <a:p>
            <a:r>
              <a:rPr lang="en-US" sz="2000" dirty="0"/>
              <a:t>Cursor stores output of select query but it stores </a:t>
            </a:r>
            <a:r>
              <a:rPr lang="en-US" sz="2000" b="1" dirty="0"/>
              <a:t>multiple values </a:t>
            </a:r>
            <a:r>
              <a:rPr lang="en-US" sz="2000" dirty="0"/>
              <a:t>or store as a table.</a:t>
            </a:r>
          </a:p>
          <a:p>
            <a:r>
              <a:rPr lang="en-US" sz="2000" dirty="0" err="1"/>
              <a:t>Eg</a:t>
            </a:r>
            <a:r>
              <a:rPr lang="en-US" sz="2000" dirty="0"/>
              <a:t>– on 1</a:t>
            </a:r>
            <a:r>
              <a:rPr lang="en-US" sz="2000" baseline="30000" dirty="0"/>
              <a:t>st</a:t>
            </a:r>
            <a:r>
              <a:rPr lang="en-US" sz="2000" dirty="0"/>
              <a:t> of every month, bank sends you the message of balance details by using the concept of cursor.</a:t>
            </a:r>
          </a:p>
          <a:p>
            <a:endParaRPr lang="en-US" sz="2000" dirty="0"/>
          </a:p>
          <a:p>
            <a:r>
              <a:rPr lang="en-US" sz="2000" b="1" dirty="0"/>
              <a:t>Syntax</a:t>
            </a:r>
            <a:r>
              <a:rPr lang="en-US" sz="2000" dirty="0"/>
              <a:t>—</a:t>
            </a:r>
          </a:p>
          <a:p>
            <a:r>
              <a:rPr lang="en-US" sz="2000" dirty="0"/>
              <a:t>BEGIN</a:t>
            </a:r>
          </a:p>
          <a:p>
            <a:r>
              <a:rPr lang="en-US" sz="2000" dirty="0"/>
              <a:t>	DECLARE name CURSOR</a:t>
            </a:r>
          </a:p>
          <a:p>
            <a:r>
              <a:rPr lang="en-US" sz="2000" dirty="0"/>
              <a:t>		For (select query);</a:t>
            </a:r>
          </a:p>
          <a:p>
            <a:r>
              <a:rPr lang="en-US" sz="2000" dirty="0"/>
              <a:t>	OPEN name</a:t>
            </a:r>
          </a:p>
          <a:p>
            <a:r>
              <a:rPr lang="en-US" sz="2000" dirty="0"/>
              <a:t>	FETCH name INTO …</a:t>
            </a:r>
          </a:p>
          <a:p>
            <a:r>
              <a:rPr lang="en-US" sz="2000" dirty="0"/>
              <a:t>	CLOSE name</a:t>
            </a:r>
          </a:p>
          <a:p>
            <a:r>
              <a:rPr lang="en-US" sz="2000" dirty="0"/>
              <a:t>END</a:t>
            </a:r>
          </a:p>
        </p:txBody>
      </p:sp>
      <p:sp>
        <p:nvSpPr>
          <p:cNvPr id="2" name="TextBox 1">
            <a:extLst>
              <a:ext uri="{FF2B5EF4-FFF2-40B4-BE49-F238E27FC236}">
                <a16:creationId xmlns:a16="http://schemas.microsoft.com/office/drawing/2014/main" id="{FD2EB06E-8244-4A85-ADDB-A3D21BD860B1}"/>
              </a:ext>
            </a:extLst>
          </p:cNvPr>
          <p:cNvSpPr txBox="1"/>
          <p:nvPr/>
        </p:nvSpPr>
        <p:spPr>
          <a:xfrm>
            <a:off x="7426036" y="3428999"/>
            <a:ext cx="1136073" cy="1200329"/>
          </a:xfrm>
          <a:prstGeom prst="rect">
            <a:avLst/>
          </a:prstGeom>
          <a:noFill/>
          <a:ln>
            <a:solidFill>
              <a:schemeClr val="tx1"/>
            </a:solidFill>
          </a:ln>
        </p:spPr>
        <p:txBody>
          <a:bodyPr wrap="square" rtlCol="0">
            <a:spAutoFit/>
          </a:bodyPr>
          <a:lstStyle/>
          <a:p>
            <a:r>
              <a:rPr lang="en-US" dirty="0"/>
              <a:t>DECLARE</a:t>
            </a:r>
          </a:p>
          <a:p>
            <a:r>
              <a:rPr lang="en-US" dirty="0"/>
              <a:t>OPEN</a:t>
            </a:r>
          </a:p>
          <a:p>
            <a:r>
              <a:rPr lang="en-US" dirty="0"/>
              <a:t>FETCH</a:t>
            </a:r>
          </a:p>
          <a:p>
            <a:r>
              <a:rPr lang="en-US" dirty="0"/>
              <a:t>CLOSE</a:t>
            </a:r>
            <a:endParaRPr lang="en-IN" dirty="0"/>
          </a:p>
        </p:txBody>
      </p:sp>
    </p:spTree>
    <p:extLst>
      <p:ext uri="{BB962C8B-B14F-4D97-AF65-F5344CB8AC3E}">
        <p14:creationId xmlns:p14="http://schemas.microsoft.com/office/powerpoint/2010/main" val="40730988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D7610915-5A01-4F15-A59E-B05AFA2E7467}"/>
              </a:ext>
            </a:extLst>
          </p:cNvPr>
          <p:cNvPicPr>
            <a:picLocks noChangeAspect="1"/>
          </p:cNvPicPr>
          <p:nvPr/>
        </p:nvPicPr>
        <p:blipFill rotWithShape="1">
          <a:blip r:embed="rId2"/>
          <a:srcRect l="22045" t="21399" r="17046" b="12305"/>
          <a:stretch/>
        </p:blipFill>
        <p:spPr>
          <a:xfrm>
            <a:off x="1302327" y="886690"/>
            <a:ext cx="9587345" cy="5866890"/>
          </a:xfrm>
          <a:prstGeom prst="rect">
            <a:avLst/>
          </a:prstGeom>
          <a:ln>
            <a:solidFill>
              <a:schemeClr val="tx1"/>
            </a:solidFill>
          </a:ln>
        </p:spPr>
      </p:pic>
      <p:sp>
        <p:nvSpPr>
          <p:cNvPr id="3" name="TextBox 2">
            <a:extLst>
              <a:ext uri="{FF2B5EF4-FFF2-40B4-BE49-F238E27FC236}">
                <a16:creationId xmlns:a16="http://schemas.microsoft.com/office/drawing/2014/main" id="{9CEC0364-C70F-4263-A5EB-C6DFA40C1548}"/>
              </a:ext>
            </a:extLst>
          </p:cNvPr>
          <p:cNvSpPr txBox="1"/>
          <p:nvPr/>
        </p:nvSpPr>
        <p:spPr>
          <a:xfrm>
            <a:off x="1468582" y="138545"/>
            <a:ext cx="8188036" cy="369332"/>
          </a:xfrm>
          <a:prstGeom prst="rect">
            <a:avLst/>
          </a:prstGeom>
          <a:noFill/>
        </p:spPr>
        <p:txBody>
          <a:bodyPr wrap="square" rtlCol="0">
            <a:spAutoFit/>
          </a:bodyPr>
          <a:lstStyle/>
          <a:p>
            <a:r>
              <a:rPr lang="en-US" b="1" dirty="0"/>
              <a:t>METHOD 1:</a:t>
            </a:r>
            <a:r>
              <a:rPr lang="en-US" dirty="0"/>
              <a:t> -  displays output as each row separately</a:t>
            </a:r>
            <a:endParaRPr lang="en-IN" dirty="0"/>
          </a:p>
        </p:txBody>
      </p:sp>
    </p:spTree>
    <p:extLst>
      <p:ext uri="{BB962C8B-B14F-4D97-AF65-F5344CB8AC3E}">
        <p14:creationId xmlns:p14="http://schemas.microsoft.com/office/powerpoint/2010/main" val="111942903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08472E9B-1477-4CD8-8C4C-2960BF1257B9}"/>
              </a:ext>
            </a:extLst>
          </p:cNvPr>
          <p:cNvPicPr>
            <a:picLocks noChangeAspect="1"/>
          </p:cNvPicPr>
          <p:nvPr/>
        </p:nvPicPr>
        <p:blipFill rotWithShape="1">
          <a:blip r:embed="rId2"/>
          <a:srcRect l="22272" t="24634" r="17045" b="12709"/>
          <a:stretch/>
        </p:blipFill>
        <p:spPr>
          <a:xfrm>
            <a:off x="1575091" y="900546"/>
            <a:ext cx="10021164" cy="5817554"/>
          </a:xfrm>
          <a:prstGeom prst="rect">
            <a:avLst/>
          </a:prstGeom>
          <a:ln>
            <a:solidFill>
              <a:schemeClr val="tx1"/>
            </a:solidFill>
          </a:ln>
        </p:spPr>
      </p:pic>
    </p:spTree>
    <p:extLst>
      <p:ext uri="{BB962C8B-B14F-4D97-AF65-F5344CB8AC3E}">
        <p14:creationId xmlns:p14="http://schemas.microsoft.com/office/powerpoint/2010/main" val="36636280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6F0A3B0-59F4-4CE3-B2D4-ADD32878869E}"/>
              </a:ext>
            </a:extLst>
          </p:cNvPr>
          <p:cNvPicPr>
            <a:picLocks noChangeAspect="1"/>
          </p:cNvPicPr>
          <p:nvPr/>
        </p:nvPicPr>
        <p:blipFill rotWithShape="1">
          <a:blip r:embed="rId2"/>
          <a:srcRect l="22500" t="34335" r="33636" b="13316"/>
          <a:stretch/>
        </p:blipFill>
        <p:spPr>
          <a:xfrm>
            <a:off x="2237509" y="1347516"/>
            <a:ext cx="7716982" cy="5177976"/>
          </a:xfrm>
          <a:prstGeom prst="rect">
            <a:avLst/>
          </a:prstGeom>
          <a:ln>
            <a:solidFill>
              <a:schemeClr val="tx1"/>
            </a:solidFill>
          </a:ln>
        </p:spPr>
      </p:pic>
    </p:spTree>
    <p:extLst>
      <p:ext uri="{BB962C8B-B14F-4D97-AF65-F5344CB8AC3E}">
        <p14:creationId xmlns:p14="http://schemas.microsoft.com/office/powerpoint/2010/main" val="259795667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505454A4-1864-4513-8CA2-3BF1574FAF7C}"/>
              </a:ext>
            </a:extLst>
          </p:cNvPr>
          <p:cNvPicPr>
            <a:picLocks noChangeAspect="1"/>
          </p:cNvPicPr>
          <p:nvPr/>
        </p:nvPicPr>
        <p:blipFill rotWithShape="1">
          <a:blip r:embed="rId2"/>
          <a:srcRect l="11363" t="72536" r="25000" b="5433"/>
          <a:stretch/>
        </p:blipFill>
        <p:spPr>
          <a:xfrm>
            <a:off x="1194491" y="917862"/>
            <a:ext cx="10587934" cy="2060865"/>
          </a:xfrm>
          <a:prstGeom prst="rect">
            <a:avLst/>
          </a:prstGeom>
          <a:ln>
            <a:solidFill>
              <a:schemeClr val="tx1"/>
            </a:solidFill>
          </a:ln>
        </p:spPr>
      </p:pic>
      <p:sp>
        <p:nvSpPr>
          <p:cNvPr id="3" name="Rectangle 2">
            <a:extLst>
              <a:ext uri="{FF2B5EF4-FFF2-40B4-BE49-F238E27FC236}">
                <a16:creationId xmlns:a16="http://schemas.microsoft.com/office/drawing/2014/main" id="{F5D37C2A-2090-4417-B6B1-D07852DB4E22}"/>
              </a:ext>
            </a:extLst>
          </p:cNvPr>
          <p:cNvSpPr/>
          <p:nvPr/>
        </p:nvSpPr>
        <p:spPr>
          <a:xfrm>
            <a:off x="1066800" y="2438400"/>
            <a:ext cx="10058400" cy="7827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67D2099-7E50-42D8-B5CC-E26BF22ABB15}"/>
              </a:ext>
            </a:extLst>
          </p:cNvPr>
          <p:cNvSpPr txBox="1"/>
          <p:nvPr/>
        </p:nvSpPr>
        <p:spPr>
          <a:xfrm>
            <a:off x="3913909" y="3852934"/>
            <a:ext cx="4364182" cy="646331"/>
          </a:xfrm>
          <a:prstGeom prst="rect">
            <a:avLst/>
          </a:prstGeom>
          <a:noFill/>
          <a:ln>
            <a:solidFill>
              <a:schemeClr val="tx1"/>
            </a:solidFill>
          </a:ln>
        </p:spPr>
        <p:txBody>
          <a:bodyPr wrap="square" rtlCol="0">
            <a:spAutoFit/>
          </a:bodyPr>
          <a:lstStyle/>
          <a:p>
            <a:r>
              <a:rPr lang="en-US" dirty="0"/>
              <a:t>Output is displayed in separate tabs.</a:t>
            </a:r>
          </a:p>
          <a:p>
            <a:r>
              <a:rPr lang="en-US" dirty="0"/>
              <a:t>Press CTRL + ALT + ENTER to get in one tab</a:t>
            </a:r>
            <a:endParaRPr lang="en-IN" dirty="0"/>
          </a:p>
        </p:txBody>
      </p:sp>
    </p:spTree>
    <p:extLst>
      <p:ext uri="{BB962C8B-B14F-4D97-AF65-F5344CB8AC3E}">
        <p14:creationId xmlns:p14="http://schemas.microsoft.com/office/powerpoint/2010/main" val="39101897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444181"/>
            <a:ext cx="9988236" cy="400110"/>
          </a:xfrm>
          <a:prstGeom prst="rect">
            <a:avLst/>
          </a:prstGeom>
        </p:spPr>
        <p:txBody>
          <a:bodyPr wrap="square">
            <a:spAutoFit/>
          </a:bodyPr>
          <a:lstStyle/>
          <a:p>
            <a:r>
              <a:rPr lang="en-IN" sz="2000" dirty="0"/>
              <a:t>Finally the installation is completed. Click </a:t>
            </a:r>
            <a:r>
              <a:rPr lang="en-IN" sz="2000" b="1" dirty="0"/>
              <a:t>FINISH</a:t>
            </a:r>
          </a:p>
        </p:txBody>
      </p:sp>
      <p:pic>
        <p:nvPicPr>
          <p:cNvPr id="4" name="Picture 3">
            <a:extLst>
              <a:ext uri="{FF2B5EF4-FFF2-40B4-BE49-F238E27FC236}">
                <a16:creationId xmlns:a16="http://schemas.microsoft.com/office/drawing/2014/main" id="{66ADF7D7-2D55-44DA-9A11-D86DED34D51D}"/>
              </a:ext>
            </a:extLst>
          </p:cNvPr>
          <p:cNvPicPr>
            <a:picLocks noChangeAspect="1"/>
          </p:cNvPicPr>
          <p:nvPr/>
        </p:nvPicPr>
        <p:blipFill rotWithShape="1">
          <a:blip r:embed="rId2">
            <a:extLst>
              <a:ext uri="{28A0092B-C50C-407E-A947-70E740481C1C}">
                <a14:useLocalDpi xmlns:a14="http://schemas.microsoft.com/office/drawing/2010/main" val="0"/>
              </a:ext>
            </a:extLst>
          </a:blip>
          <a:srcRect l="21477" t="9071" r="21705" b="15372"/>
          <a:stretch/>
        </p:blipFill>
        <p:spPr>
          <a:xfrm>
            <a:off x="2272148" y="1000590"/>
            <a:ext cx="7647704" cy="5717794"/>
          </a:xfrm>
          <a:prstGeom prst="rect">
            <a:avLst/>
          </a:prstGeom>
          <a:ln>
            <a:solidFill>
              <a:srgbClr val="00B0F0"/>
            </a:solidFill>
          </a:ln>
        </p:spPr>
      </p:pic>
      <p:sp>
        <p:nvSpPr>
          <p:cNvPr id="6" name="Rectangle 5">
            <a:extLst>
              <a:ext uri="{FF2B5EF4-FFF2-40B4-BE49-F238E27FC236}">
                <a16:creationId xmlns:a16="http://schemas.microsoft.com/office/drawing/2014/main" id="{1C6360E5-CAEB-4F74-A041-6E40B8D35715}"/>
              </a:ext>
            </a:extLst>
          </p:cNvPr>
          <p:cNvSpPr/>
          <p:nvPr/>
        </p:nvSpPr>
        <p:spPr>
          <a:xfrm>
            <a:off x="4502727" y="2743200"/>
            <a:ext cx="2646218" cy="5541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5897390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D21BBFB-3E1D-45C5-8023-E29255E3AD53}"/>
              </a:ext>
            </a:extLst>
          </p:cNvPr>
          <p:cNvPicPr>
            <a:picLocks noChangeAspect="1"/>
          </p:cNvPicPr>
          <p:nvPr/>
        </p:nvPicPr>
        <p:blipFill rotWithShape="1">
          <a:blip r:embed="rId2"/>
          <a:srcRect l="11932" t="35549" r="20568" b="5433"/>
          <a:stretch/>
        </p:blipFill>
        <p:spPr>
          <a:xfrm>
            <a:off x="1162052" y="290945"/>
            <a:ext cx="10681558" cy="5250873"/>
          </a:xfrm>
          <a:prstGeom prst="rect">
            <a:avLst/>
          </a:prstGeom>
          <a:ln>
            <a:solidFill>
              <a:schemeClr val="tx1"/>
            </a:solidFill>
          </a:ln>
        </p:spPr>
      </p:pic>
      <p:sp>
        <p:nvSpPr>
          <p:cNvPr id="3" name="TextBox 2">
            <a:extLst>
              <a:ext uri="{FF2B5EF4-FFF2-40B4-BE49-F238E27FC236}">
                <a16:creationId xmlns:a16="http://schemas.microsoft.com/office/drawing/2014/main" id="{C7A12482-6557-451F-A0CC-1C2A4F8BDE7A}"/>
              </a:ext>
            </a:extLst>
          </p:cNvPr>
          <p:cNvSpPr txBox="1"/>
          <p:nvPr/>
        </p:nvSpPr>
        <p:spPr>
          <a:xfrm>
            <a:off x="3352800" y="5999018"/>
            <a:ext cx="4807527" cy="369332"/>
          </a:xfrm>
          <a:prstGeom prst="rect">
            <a:avLst/>
          </a:prstGeom>
          <a:noFill/>
        </p:spPr>
        <p:txBody>
          <a:bodyPr wrap="square" rtlCol="0">
            <a:spAutoFit/>
          </a:bodyPr>
          <a:lstStyle/>
          <a:p>
            <a:r>
              <a:rPr lang="en-US" dirty="0"/>
              <a:t>Output is displayed in one single tab</a:t>
            </a:r>
            <a:endParaRPr lang="en-IN" dirty="0"/>
          </a:p>
        </p:txBody>
      </p:sp>
    </p:spTree>
    <p:extLst>
      <p:ext uri="{BB962C8B-B14F-4D97-AF65-F5344CB8AC3E}">
        <p14:creationId xmlns:p14="http://schemas.microsoft.com/office/powerpoint/2010/main" val="21823150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C6430582-DDA3-46D1-A996-709972B8C5C1}"/>
              </a:ext>
            </a:extLst>
          </p:cNvPr>
          <p:cNvPicPr>
            <a:picLocks noChangeAspect="1"/>
          </p:cNvPicPr>
          <p:nvPr/>
        </p:nvPicPr>
        <p:blipFill rotWithShape="1">
          <a:blip r:embed="rId2"/>
          <a:srcRect l="20568" t="20996" r="16704" b="13113"/>
          <a:stretch/>
        </p:blipFill>
        <p:spPr>
          <a:xfrm>
            <a:off x="1162052" y="516129"/>
            <a:ext cx="10574079" cy="6244839"/>
          </a:xfrm>
          <a:prstGeom prst="rect">
            <a:avLst/>
          </a:prstGeom>
          <a:ln>
            <a:solidFill>
              <a:schemeClr val="tx1"/>
            </a:solidFill>
          </a:ln>
        </p:spPr>
      </p:pic>
      <p:sp>
        <p:nvSpPr>
          <p:cNvPr id="7" name="TextBox 6">
            <a:extLst>
              <a:ext uri="{FF2B5EF4-FFF2-40B4-BE49-F238E27FC236}">
                <a16:creationId xmlns:a16="http://schemas.microsoft.com/office/drawing/2014/main" id="{A6D6824A-1A44-4D71-A33D-2C47FA77D55A}"/>
              </a:ext>
            </a:extLst>
          </p:cNvPr>
          <p:cNvSpPr txBox="1"/>
          <p:nvPr/>
        </p:nvSpPr>
        <p:spPr>
          <a:xfrm>
            <a:off x="1468582" y="138545"/>
            <a:ext cx="8188036" cy="369332"/>
          </a:xfrm>
          <a:prstGeom prst="rect">
            <a:avLst/>
          </a:prstGeom>
          <a:noFill/>
        </p:spPr>
        <p:txBody>
          <a:bodyPr wrap="square" rtlCol="0">
            <a:spAutoFit/>
          </a:bodyPr>
          <a:lstStyle/>
          <a:p>
            <a:r>
              <a:rPr lang="en-US" b="1" dirty="0"/>
              <a:t>METHOD 2:</a:t>
            </a:r>
            <a:r>
              <a:rPr lang="en-US" dirty="0"/>
              <a:t> -  displays output in table format</a:t>
            </a:r>
            <a:endParaRPr lang="en-IN" dirty="0"/>
          </a:p>
        </p:txBody>
      </p:sp>
    </p:spTree>
    <p:extLst>
      <p:ext uri="{BB962C8B-B14F-4D97-AF65-F5344CB8AC3E}">
        <p14:creationId xmlns:p14="http://schemas.microsoft.com/office/powerpoint/2010/main" val="227269311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975FD062-8BA9-4AAB-AC95-2950F8C48F8C}"/>
              </a:ext>
            </a:extLst>
          </p:cNvPr>
          <p:cNvPicPr>
            <a:picLocks noChangeAspect="1"/>
          </p:cNvPicPr>
          <p:nvPr/>
        </p:nvPicPr>
        <p:blipFill rotWithShape="1">
          <a:blip r:embed="rId2"/>
          <a:srcRect l="20454" t="24028" r="17045" b="13315"/>
          <a:stretch/>
        </p:blipFill>
        <p:spPr>
          <a:xfrm>
            <a:off x="1377746" y="789709"/>
            <a:ext cx="10471354" cy="5902036"/>
          </a:xfrm>
          <a:prstGeom prst="rect">
            <a:avLst/>
          </a:prstGeom>
          <a:ln>
            <a:solidFill>
              <a:schemeClr val="tx1"/>
            </a:solidFill>
          </a:ln>
        </p:spPr>
      </p:pic>
    </p:spTree>
    <p:extLst>
      <p:ext uri="{BB962C8B-B14F-4D97-AF65-F5344CB8AC3E}">
        <p14:creationId xmlns:p14="http://schemas.microsoft.com/office/powerpoint/2010/main" val="42035105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2D4F963-8794-4004-9F77-3958DB0F0121}"/>
              </a:ext>
            </a:extLst>
          </p:cNvPr>
          <p:cNvPicPr>
            <a:picLocks noChangeAspect="1"/>
          </p:cNvPicPr>
          <p:nvPr/>
        </p:nvPicPr>
        <p:blipFill rotWithShape="1">
          <a:blip r:embed="rId2"/>
          <a:srcRect l="20455" t="23826" r="11136" b="13113"/>
          <a:stretch/>
        </p:blipFill>
        <p:spPr>
          <a:xfrm>
            <a:off x="1228727" y="630381"/>
            <a:ext cx="10799765" cy="5597236"/>
          </a:xfrm>
          <a:prstGeom prst="rect">
            <a:avLst/>
          </a:prstGeom>
          <a:ln>
            <a:solidFill>
              <a:schemeClr val="tx1"/>
            </a:solidFill>
          </a:ln>
        </p:spPr>
      </p:pic>
    </p:spTree>
    <p:extLst>
      <p:ext uri="{BB962C8B-B14F-4D97-AF65-F5344CB8AC3E}">
        <p14:creationId xmlns:p14="http://schemas.microsoft.com/office/powerpoint/2010/main" val="163659504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640E57B-BB30-4357-83FA-A5C754A434CD}"/>
              </a:ext>
            </a:extLst>
          </p:cNvPr>
          <p:cNvPicPr>
            <a:picLocks noChangeAspect="1"/>
          </p:cNvPicPr>
          <p:nvPr/>
        </p:nvPicPr>
        <p:blipFill rotWithShape="1">
          <a:blip r:embed="rId2"/>
          <a:srcRect l="20114" t="56771" r="46362" b="12709"/>
          <a:stretch/>
        </p:blipFill>
        <p:spPr>
          <a:xfrm>
            <a:off x="2202873" y="1829664"/>
            <a:ext cx="7786254" cy="3985508"/>
          </a:xfrm>
          <a:prstGeom prst="rect">
            <a:avLst/>
          </a:prstGeom>
          <a:ln>
            <a:solidFill>
              <a:schemeClr val="tx1"/>
            </a:solidFill>
          </a:ln>
        </p:spPr>
      </p:pic>
      <p:sp>
        <p:nvSpPr>
          <p:cNvPr id="3" name="TextBox 2">
            <a:extLst>
              <a:ext uri="{FF2B5EF4-FFF2-40B4-BE49-F238E27FC236}">
                <a16:creationId xmlns:a16="http://schemas.microsoft.com/office/drawing/2014/main" id="{165C0CC9-3EE6-4FA0-9B7C-43BCEA0D5887}"/>
              </a:ext>
            </a:extLst>
          </p:cNvPr>
          <p:cNvSpPr txBox="1"/>
          <p:nvPr/>
        </p:nvSpPr>
        <p:spPr>
          <a:xfrm>
            <a:off x="2604655" y="540327"/>
            <a:ext cx="3491345" cy="369332"/>
          </a:xfrm>
          <a:prstGeom prst="rect">
            <a:avLst/>
          </a:prstGeom>
          <a:noFill/>
        </p:spPr>
        <p:txBody>
          <a:bodyPr wrap="square" rtlCol="0">
            <a:spAutoFit/>
          </a:bodyPr>
          <a:lstStyle/>
          <a:p>
            <a:r>
              <a:rPr lang="en-US" dirty="0"/>
              <a:t>Output in table format</a:t>
            </a:r>
            <a:endParaRPr lang="en-IN" dirty="0"/>
          </a:p>
        </p:txBody>
      </p:sp>
    </p:spTree>
    <p:extLst>
      <p:ext uri="{BB962C8B-B14F-4D97-AF65-F5344CB8AC3E}">
        <p14:creationId xmlns:p14="http://schemas.microsoft.com/office/powerpoint/2010/main" val="1768006781"/>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502228" y="836023"/>
            <a:ext cx="9470571" cy="3477875"/>
          </a:xfrm>
          <a:prstGeom prst="rect">
            <a:avLst/>
          </a:prstGeom>
          <a:noFill/>
        </p:spPr>
        <p:txBody>
          <a:bodyPr wrap="square" rtlCol="0">
            <a:spAutoFit/>
          </a:bodyPr>
          <a:lstStyle/>
          <a:p>
            <a:r>
              <a:rPr lang="en-US" sz="2000" b="1" dirty="0"/>
              <a:t>Like wildcard </a:t>
            </a:r>
            <a:r>
              <a:rPr lang="en-US" sz="2000" dirty="0"/>
              <a:t>is used to give suggestions from first letter, last letter or between letters.</a:t>
            </a:r>
          </a:p>
          <a:p>
            <a:endParaRPr lang="en-US" sz="2000" dirty="0"/>
          </a:p>
          <a:p>
            <a:r>
              <a:rPr lang="en-US" sz="2000" dirty="0"/>
              <a:t>SELECT * FROM </a:t>
            </a:r>
            <a:r>
              <a:rPr lang="en-US" sz="2000" dirty="0" err="1"/>
              <a:t>Accountdetails</a:t>
            </a:r>
            <a:endParaRPr lang="en-US" sz="2000" dirty="0"/>
          </a:p>
          <a:p>
            <a:r>
              <a:rPr lang="en-US" sz="2000" dirty="0"/>
              <a:t>WHERE Name LIKE ‘R%’;</a:t>
            </a:r>
          </a:p>
          <a:p>
            <a:endParaRPr lang="en-US" sz="2000" dirty="0"/>
          </a:p>
          <a:p>
            <a:r>
              <a:rPr lang="en-US" sz="2000" dirty="0"/>
              <a:t>SELECT * FROM </a:t>
            </a:r>
            <a:r>
              <a:rPr lang="en-US" sz="2000" dirty="0" err="1"/>
              <a:t>Accountdetails</a:t>
            </a:r>
            <a:endParaRPr lang="en-US" sz="2000" dirty="0"/>
          </a:p>
          <a:p>
            <a:r>
              <a:rPr lang="en-US" sz="2000" dirty="0"/>
              <a:t>WHERE Name LIKE ‘%R’;</a:t>
            </a:r>
          </a:p>
          <a:p>
            <a:endParaRPr lang="en-US" sz="2000" dirty="0"/>
          </a:p>
          <a:p>
            <a:r>
              <a:rPr lang="en-US" sz="2000" dirty="0"/>
              <a:t>SELECT * FROM </a:t>
            </a:r>
            <a:r>
              <a:rPr lang="en-US" sz="2000" dirty="0" err="1"/>
              <a:t>Accountdetails</a:t>
            </a:r>
            <a:endParaRPr lang="en-US" sz="2000" dirty="0"/>
          </a:p>
          <a:p>
            <a:r>
              <a:rPr lang="en-US" sz="2000" dirty="0"/>
              <a:t>WHERE Name LIKE ‘%R%’;</a:t>
            </a:r>
          </a:p>
          <a:p>
            <a:endParaRPr lang="en-US" sz="2000" dirty="0"/>
          </a:p>
        </p:txBody>
      </p:sp>
    </p:spTree>
    <p:extLst>
      <p:ext uri="{BB962C8B-B14F-4D97-AF65-F5344CB8AC3E}">
        <p14:creationId xmlns:p14="http://schemas.microsoft.com/office/powerpoint/2010/main" val="338924141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66365AD-97AC-41C7-8C9B-06221D3C647E}"/>
              </a:ext>
            </a:extLst>
          </p:cNvPr>
          <p:cNvPicPr>
            <a:picLocks noChangeAspect="1"/>
          </p:cNvPicPr>
          <p:nvPr/>
        </p:nvPicPr>
        <p:blipFill rotWithShape="1">
          <a:blip r:embed="rId2"/>
          <a:srcRect l="15909" t="26049" r="50000" b="50000"/>
          <a:stretch/>
        </p:blipFill>
        <p:spPr>
          <a:xfrm>
            <a:off x="1932709" y="349534"/>
            <a:ext cx="8326582" cy="3289015"/>
          </a:xfrm>
          <a:prstGeom prst="rect">
            <a:avLst/>
          </a:prstGeom>
          <a:ln>
            <a:solidFill>
              <a:srgbClr val="00B0F0"/>
            </a:solidFill>
          </a:ln>
        </p:spPr>
      </p:pic>
      <p:pic>
        <p:nvPicPr>
          <p:cNvPr id="6" name="Picture 5">
            <a:extLst>
              <a:ext uri="{FF2B5EF4-FFF2-40B4-BE49-F238E27FC236}">
                <a16:creationId xmlns:a16="http://schemas.microsoft.com/office/drawing/2014/main" id="{65C5C6E0-7DD1-4548-99AE-3968B4908A54}"/>
              </a:ext>
            </a:extLst>
          </p:cNvPr>
          <p:cNvPicPr>
            <a:picLocks noChangeAspect="1"/>
          </p:cNvPicPr>
          <p:nvPr/>
        </p:nvPicPr>
        <p:blipFill rotWithShape="1">
          <a:blip r:embed="rId3"/>
          <a:srcRect l="15909" t="29687" r="50909" b="50000"/>
          <a:stretch/>
        </p:blipFill>
        <p:spPr>
          <a:xfrm>
            <a:off x="1932709" y="3976254"/>
            <a:ext cx="7855528" cy="2703700"/>
          </a:xfrm>
          <a:prstGeom prst="rect">
            <a:avLst/>
          </a:prstGeom>
          <a:ln>
            <a:solidFill>
              <a:srgbClr val="00B0F0"/>
            </a:solidFill>
          </a:ln>
        </p:spPr>
      </p:pic>
    </p:spTree>
    <p:extLst>
      <p:ext uri="{BB962C8B-B14F-4D97-AF65-F5344CB8AC3E}">
        <p14:creationId xmlns:p14="http://schemas.microsoft.com/office/powerpoint/2010/main" val="184672657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B22BA1DC-B9D4-45CF-B495-76F4360C7D22}"/>
              </a:ext>
            </a:extLst>
          </p:cNvPr>
          <p:cNvPicPr>
            <a:picLocks noChangeAspect="1"/>
          </p:cNvPicPr>
          <p:nvPr/>
        </p:nvPicPr>
        <p:blipFill rotWithShape="1">
          <a:blip r:embed="rId2"/>
          <a:srcRect l="15682" t="29081" r="50910" b="40601"/>
          <a:stretch/>
        </p:blipFill>
        <p:spPr>
          <a:xfrm>
            <a:off x="1731818" y="675408"/>
            <a:ext cx="8642052" cy="4409209"/>
          </a:xfrm>
          <a:prstGeom prst="rect">
            <a:avLst/>
          </a:prstGeom>
          <a:ln>
            <a:solidFill>
              <a:srgbClr val="00B0F0"/>
            </a:solidFill>
          </a:ln>
        </p:spPr>
      </p:pic>
    </p:spTree>
    <p:extLst>
      <p:ext uri="{BB962C8B-B14F-4D97-AF65-F5344CB8AC3E}">
        <p14:creationId xmlns:p14="http://schemas.microsoft.com/office/powerpoint/2010/main" val="19434181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31416" y="2776341"/>
            <a:ext cx="4337774" cy="1754326"/>
          </a:xfrm>
          <a:prstGeom prst="rect">
            <a:avLst/>
          </a:prstGeom>
          <a:noFill/>
        </p:spPr>
        <p:txBody>
          <a:bodyPr wrap="square" rtlCol="0">
            <a:spAutoFit/>
          </a:bodyPr>
          <a:lstStyle/>
          <a:p>
            <a:pPr algn="ctr"/>
            <a:r>
              <a:rPr lang="en-US" sz="3600" b="1" dirty="0">
                <a:latin typeface="Arial Rounded MT Bold" panose="020F0704030504030204" pitchFamily="34" charset="0"/>
              </a:rPr>
              <a:t>CTE </a:t>
            </a:r>
          </a:p>
          <a:p>
            <a:pPr algn="ctr"/>
            <a:r>
              <a:rPr lang="en-US" sz="3600" b="1" dirty="0">
                <a:latin typeface="Arial Rounded MT Bold" panose="020F0704030504030204" pitchFamily="34" charset="0"/>
              </a:rPr>
              <a:t>(COMMON TABLE EXPRESSION)</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18</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82490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75656" y="561703"/>
            <a:ext cx="10463349" cy="3785652"/>
          </a:xfrm>
          <a:prstGeom prst="rect">
            <a:avLst/>
          </a:prstGeom>
          <a:noFill/>
        </p:spPr>
        <p:txBody>
          <a:bodyPr wrap="square" rtlCol="0">
            <a:spAutoFit/>
          </a:bodyPr>
          <a:lstStyle/>
          <a:p>
            <a:pPr marL="342900" indent="-342900"/>
            <a:r>
              <a:rPr lang="en-US" sz="2000" dirty="0"/>
              <a:t>It is a </a:t>
            </a:r>
            <a:r>
              <a:rPr lang="en-US" sz="2000" b="1" dirty="0"/>
              <a:t>temporary result set </a:t>
            </a:r>
            <a:r>
              <a:rPr lang="en-US" sz="2000" dirty="0"/>
              <a:t>that you can reference within a SELECT, INSERT,UPDATE or DELETE statements.</a:t>
            </a:r>
          </a:p>
          <a:p>
            <a:pPr marL="342900" indent="-342900"/>
            <a:r>
              <a:rPr lang="en-US" sz="2000" dirty="0"/>
              <a:t>It exits only </a:t>
            </a:r>
            <a:r>
              <a:rPr lang="en-US" sz="2000" b="1" dirty="0"/>
              <a:t>during execution </a:t>
            </a:r>
            <a:r>
              <a:rPr lang="en-US" sz="2000" dirty="0"/>
              <a:t>of query.</a:t>
            </a:r>
          </a:p>
          <a:p>
            <a:pPr marL="342900" indent="-342900"/>
            <a:endParaRPr lang="en-US" sz="2000" dirty="0"/>
          </a:p>
          <a:p>
            <a:pPr marL="342900" indent="-342900"/>
            <a:r>
              <a:rPr lang="en-US" sz="2000" b="1" dirty="0"/>
              <a:t>WITH</a:t>
            </a:r>
            <a:r>
              <a:rPr lang="en-US" sz="2000" dirty="0"/>
              <a:t> used to defined CTE at beginning of a query</a:t>
            </a:r>
          </a:p>
          <a:p>
            <a:pPr marL="342900" indent="-342900"/>
            <a:endParaRPr lang="en-US" sz="2000" dirty="0"/>
          </a:p>
          <a:p>
            <a:pPr marL="342900" indent="-342900"/>
            <a:r>
              <a:rPr lang="en-US" sz="2000" b="1" dirty="0"/>
              <a:t>SYNTAX</a:t>
            </a:r>
            <a:r>
              <a:rPr lang="en-US" sz="2000" dirty="0"/>
              <a:t>—</a:t>
            </a:r>
          </a:p>
          <a:p>
            <a:pPr marL="342900" indent="-342900"/>
            <a:endParaRPr lang="en-US" sz="2000" dirty="0"/>
          </a:p>
          <a:p>
            <a:pPr marL="342900" indent="-342900"/>
            <a:r>
              <a:rPr lang="en-US" sz="2000" dirty="0"/>
              <a:t>WITH </a:t>
            </a:r>
            <a:r>
              <a:rPr lang="en-US" sz="2000" dirty="0" err="1"/>
              <a:t>ctename</a:t>
            </a:r>
            <a:r>
              <a:rPr lang="en-US" sz="2000" dirty="0"/>
              <a:t> AS(</a:t>
            </a:r>
          </a:p>
          <a:p>
            <a:pPr marL="342900" indent="-342900"/>
            <a:r>
              <a:rPr lang="en-US" sz="2000" dirty="0"/>
              <a:t>	(query)</a:t>
            </a:r>
          </a:p>
          <a:p>
            <a:pPr marL="342900" indent="-342900"/>
            <a:r>
              <a:rPr lang="en-US" sz="2000" dirty="0"/>
              <a:t>)</a:t>
            </a:r>
          </a:p>
          <a:p>
            <a:pPr marL="342900" indent="-342900"/>
            <a:r>
              <a:rPr lang="en-US" sz="2000" dirty="0"/>
              <a:t>SELECT * FROM </a:t>
            </a:r>
            <a:r>
              <a:rPr lang="en-US" sz="2000" dirty="0" err="1"/>
              <a:t>ctename</a:t>
            </a:r>
            <a:r>
              <a:rPr lang="en-US" sz="2000" dirty="0"/>
              <a:t>;</a:t>
            </a:r>
          </a:p>
        </p:txBody>
      </p:sp>
    </p:spTree>
    <p:extLst>
      <p:ext uri="{BB962C8B-B14F-4D97-AF65-F5344CB8AC3E}">
        <p14:creationId xmlns:p14="http://schemas.microsoft.com/office/powerpoint/2010/main" val="3336368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18216F1-0DDF-4450-8F7F-15C5B098AC00}"/>
              </a:ext>
            </a:extLst>
          </p:cNvPr>
          <p:cNvSpPr txBox="1"/>
          <p:nvPr/>
        </p:nvSpPr>
        <p:spPr>
          <a:xfrm>
            <a:off x="6911788" y="2596075"/>
            <a:ext cx="4639235" cy="1754326"/>
          </a:xfrm>
          <a:prstGeom prst="rect">
            <a:avLst/>
          </a:prstGeom>
          <a:noFill/>
        </p:spPr>
        <p:txBody>
          <a:bodyPr wrap="square" rtlCol="0">
            <a:spAutoFit/>
          </a:bodyPr>
          <a:lstStyle/>
          <a:p>
            <a:pPr algn="ctr"/>
            <a:r>
              <a:rPr lang="en-US" sz="3600" b="1" dirty="0">
                <a:latin typeface="Arial Rounded MT Bold" panose="020F0704030504030204" pitchFamily="34" charset="0"/>
              </a:rPr>
              <a:t>INSTALLATION OF MYSQL WORKBENCH</a:t>
            </a:r>
            <a:endParaRPr lang="en-IN" sz="3600" b="1" dirty="0">
              <a:latin typeface="Arial Rounded MT Bold" panose="020F0704030504030204" pitchFamily="34" charset="0"/>
            </a:endParaRPr>
          </a:p>
        </p:txBody>
      </p:sp>
    </p:spTree>
    <p:extLst>
      <p:ext uri="{BB962C8B-B14F-4D97-AF65-F5344CB8AC3E}">
        <p14:creationId xmlns:p14="http://schemas.microsoft.com/office/powerpoint/2010/main" val="389074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369721" y="603509"/>
            <a:ext cx="9988236" cy="707886"/>
          </a:xfrm>
          <a:prstGeom prst="rect">
            <a:avLst/>
          </a:prstGeom>
        </p:spPr>
        <p:txBody>
          <a:bodyPr wrap="square">
            <a:spAutoFit/>
          </a:bodyPr>
          <a:lstStyle/>
          <a:p>
            <a:r>
              <a:rPr lang="en-IN" sz="2000" dirty="0"/>
              <a:t>This is the welcome screen of MySQL Workbench, which opens automatically after installation.</a:t>
            </a:r>
          </a:p>
          <a:p>
            <a:r>
              <a:rPr lang="en-US" sz="2000" dirty="0"/>
              <a:t>A</a:t>
            </a:r>
            <a:r>
              <a:rPr lang="en-IN" sz="2000" dirty="0"/>
              <a:t>s a new user, you will see only one connection on your screen by default.</a:t>
            </a:r>
          </a:p>
        </p:txBody>
      </p:sp>
      <p:pic>
        <p:nvPicPr>
          <p:cNvPr id="4" name="Picture 3">
            <a:extLst>
              <a:ext uri="{FF2B5EF4-FFF2-40B4-BE49-F238E27FC236}">
                <a16:creationId xmlns:a16="http://schemas.microsoft.com/office/drawing/2014/main" id="{FDDC3195-1FD9-417B-8AA7-941FE8C3EF7C}"/>
              </a:ext>
            </a:extLst>
          </p:cNvPr>
          <p:cNvPicPr>
            <a:picLocks noChangeAspect="1"/>
          </p:cNvPicPr>
          <p:nvPr/>
        </p:nvPicPr>
        <p:blipFill rotWithShape="1">
          <a:blip r:embed="rId2">
            <a:extLst>
              <a:ext uri="{28A0092B-C50C-407E-A947-70E740481C1C}">
                <a14:useLocalDpi xmlns:a14="http://schemas.microsoft.com/office/drawing/2010/main" val="0"/>
              </a:ext>
            </a:extLst>
          </a:blip>
          <a:srcRect b="5361"/>
          <a:stretch/>
        </p:blipFill>
        <p:spPr>
          <a:xfrm>
            <a:off x="1555279" y="1311396"/>
            <a:ext cx="9617119" cy="5117114"/>
          </a:xfrm>
          <a:prstGeom prst="rect">
            <a:avLst/>
          </a:prstGeom>
          <a:ln>
            <a:solidFill>
              <a:srgbClr val="00B0F0"/>
            </a:solidFill>
          </a:ln>
        </p:spPr>
      </p:pic>
    </p:spTree>
    <p:extLst>
      <p:ext uri="{BB962C8B-B14F-4D97-AF65-F5344CB8AC3E}">
        <p14:creationId xmlns:p14="http://schemas.microsoft.com/office/powerpoint/2010/main" val="42014122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85F55D51-0702-44D6-8AE2-381EF81C8FC4}"/>
              </a:ext>
            </a:extLst>
          </p:cNvPr>
          <p:cNvPicPr>
            <a:picLocks noChangeAspect="1"/>
          </p:cNvPicPr>
          <p:nvPr/>
        </p:nvPicPr>
        <p:blipFill rotWithShape="1">
          <a:blip r:embed="rId2"/>
          <a:srcRect l="19317" t="19986" r="47046" b="38175"/>
          <a:stretch/>
        </p:blipFill>
        <p:spPr>
          <a:xfrm>
            <a:off x="2538845" y="1674972"/>
            <a:ext cx="7114310" cy="4975211"/>
          </a:xfrm>
          <a:prstGeom prst="rect">
            <a:avLst/>
          </a:prstGeom>
          <a:ln>
            <a:solidFill>
              <a:srgbClr val="00B0F0"/>
            </a:solidFill>
          </a:ln>
        </p:spPr>
      </p:pic>
      <p:sp>
        <p:nvSpPr>
          <p:cNvPr id="3" name="Rectangle 2">
            <a:extLst>
              <a:ext uri="{FF2B5EF4-FFF2-40B4-BE49-F238E27FC236}">
                <a16:creationId xmlns:a16="http://schemas.microsoft.com/office/drawing/2014/main" id="{7541A0F7-D874-4A48-9121-DC4BE223F2A6}"/>
              </a:ext>
            </a:extLst>
          </p:cNvPr>
          <p:cNvSpPr/>
          <p:nvPr/>
        </p:nvSpPr>
        <p:spPr>
          <a:xfrm>
            <a:off x="1228727" y="362635"/>
            <a:ext cx="10215128" cy="707886"/>
          </a:xfrm>
          <a:prstGeom prst="rect">
            <a:avLst/>
          </a:prstGeom>
        </p:spPr>
        <p:txBody>
          <a:bodyPr wrap="square">
            <a:spAutoFit/>
          </a:bodyPr>
          <a:lstStyle/>
          <a:p>
            <a:r>
              <a:rPr lang="en-IN" sz="2000" b="1" dirty="0">
                <a:latin typeface="Calibri" panose="020F0502020204030204" pitchFamily="34" charset="0"/>
                <a:ea typeface="Calibri" panose="020F0502020204030204" pitchFamily="34" charset="0"/>
                <a:cs typeface="Times New Roman" panose="02020603050405020304" pitchFamily="18" charset="0"/>
              </a:rPr>
              <a:t>Write a query to calculate the total balance for each account type and the average age of account holders.</a:t>
            </a:r>
            <a:endParaRPr lang="en-IN" sz="2000" b="1" dirty="0"/>
          </a:p>
        </p:txBody>
      </p:sp>
    </p:spTree>
    <p:extLst>
      <p:ext uri="{BB962C8B-B14F-4D97-AF65-F5344CB8AC3E}">
        <p14:creationId xmlns:p14="http://schemas.microsoft.com/office/powerpoint/2010/main" val="185723962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latin typeface="Arial Rounded MT Bold" panose="020F0704030504030204" pitchFamily="34" charset="0"/>
              </a:rPr>
              <a:t>INTERVIEW QUESTIONS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19</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75004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175656" y="561703"/>
            <a:ext cx="10463349" cy="5940088"/>
          </a:xfrm>
          <a:prstGeom prst="rect">
            <a:avLst/>
          </a:prstGeom>
          <a:noFill/>
        </p:spPr>
        <p:txBody>
          <a:bodyPr wrap="square" rtlCol="0">
            <a:spAutoFit/>
          </a:bodyPr>
          <a:lstStyle/>
          <a:p>
            <a:pPr marL="342900" indent="-342900">
              <a:buAutoNum type="arabicPeriod"/>
            </a:pPr>
            <a:r>
              <a:rPr lang="en-US" sz="2000" dirty="0"/>
              <a:t>What are CRUD operations?</a:t>
            </a:r>
          </a:p>
          <a:p>
            <a:pPr marL="342900" indent="-342900">
              <a:buAutoNum type="arabicPeriod"/>
            </a:pPr>
            <a:r>
              <a:rPr lang="en-US" sz="2000" dirty="0"/>
              <a:t>Difference between Drop / Truncate / Delete</a:t>
            </a:r>
          </a:p>
          <a:p>
            <a:pPr marL="342900" indent="-342900">
              <a:buAutoNum type="arabicPeriod"/>
            </a:pPr>
            <a:r>
              <a:rPr lang="en-US" sz="2000" dirty="0"/>
              <a:t>What are formats of </a:t>
            </a:r>
            <a:r>
              <a:rPr lang="en-US" sz="2000" dirty="0" err="1"/>
              <a:t>datatypes</a:t>
            </a:r>
            <a:r>
              <a:rPr lang="en-US" sz="2000" dirty="0"/>
              <a:t> in SQL?</a:t>
            </a:r>
          </a:p>
          <a:p>
            <a:pPr marL="342900" indent="-342900">
              <a:buAutoNum type="arabicPeriod"/>
            </a:pPr>
            <a:r>
              <a:rPr lang="en-US" sz="2000" dirty="0"/>
              <a:t>Difference between Char and </a:t>
            </a:r>
            <a:r>
              <a:rPr lang="en-US" sz="2000" dirty="0" err="1"/>
              <a:t>Varchar</a:t>
            </a:r>
            <a:endParaRPr lang="en-US" sz="2000" dirty="0"/>
          </a:p>
          <a:p>
            <a:pPr marL="342900" indent="-342900">
              <a:buAutoNum type="arabicPeriod"/>
            </a:pPr>
            <a:r>
              <a:rPr lang="en-US" sz="2000" dirty="0"/>
              <a:t>Explain Constraints</a:t>
            </a:r>
          </a:p>
          <a:p>
            <a:pPr marL="342900" indent="-342900">
              <a:buAutoNum type="arabicPeriod"/>
            </a:pPr>
            <a:r>
              <a:rPr lang="en-US" sz="2000" dirty="0"/>
              <a:t>Difference primary key and foreign key</a:t>
            </a:r>
          </a:p>
          <a:p>
            <a:pPr marL="342900" indent="-342900">
              <a:buAutoNum type="arabicPeriod"/>
            </a:pPr>
            <a:r>
              <a:rPr lang="en-US" sz="2000" dirty="0"/>
              <a:t>Why do we need to build relationships between two tables?</a:t>
            </a:r>
          </a:p>
          <a:p>
            <a:pPr marL="342900" indent="-342900">
              <a:buAutoNum type="arabicPeriod"/>
            </a:pPr>
            <a:r>
              <a:rPr lang="en-US" sz="2000" dirty="0"/>
              <a:t>What is Normalization</a:t>
            </a:r>
          </a:p>
          <a:p>
            <a:pPr marL="342900" indent="-342900">
              <a:buAutoNum type="arabicPeriod"/>
            </a:pPr>
            <a:r>
              <a:rPr lang="en-US" sz="2000" dirty="0"/>
              <a:t>What is the order of writing query</a:t>
            </a:r>
          </a:p>
          <a:p>
            <a:pPr marL="342900" indent="-342900">
              <a:buAutoNum type="arabicPeriod"/>
            </a:pPr>
            <a:r>
              <a:rPr lang="en-US" sz="2000" dirty="0"/>
              <a:t>Explain types of Joins</a:t>
            </a:r>
          </a:p>
          <a:p>
            <a:pPr marL="342900" indent="-342900">
              <a:buAutoNum type="arabicPeriod"/>
            </a:pPr>
            <a:r>
              <a:rPr lang="en-US" sz="2000" dirty="0"/>
              <a:t>Difference Union and Union all</a:t>
            </a:r>
          </a:p>
          <a:p>
            <a:pPr marL="342900" indent="-342900">
              <a:buAutoNum type="arabicPeriod"/>
            </a:pPr>
            <a:r>
              <a:rPr lang="en-US" sz="2000" dirty="0"/>
              <a:t>Self join/ cross join (task)</a:t>
            </a:r>
          </a:p>
          <a:p>
            <a:pPr marL="342900" indent="-342900">
              <a:buAutoNum type="arabicPeriod"/>
            </a:pPr>
            <a:r>
              <a:rPr lang="en-US" sz="2000" dirty="0"/>
              <a:t>Explain </a:t>
            </a:r>
            <a:r>
              <a:rPr lang="en-US" sz="2000" dirty="0" err="1"/>
              <a:t>subquery</a:t>
            </a:r>
            <a:endParaRPr lang="en-US" sz="2000" dirty="0"/>
          </a:p>
          <a:p>
            <a:pPr marL="342900" indent="-342900">
              <a:buAutoNum type="arabicPeriod"/>
            </a:pPr>
            <a:r>
              <a:rPr lang="en-US" sz="2000" dirty="0"/>
              <a:t>Which query is executed first inner or outer?</a:t>
            </a:r>
          </a:p>
          <a:p>
            <a:pPr marL="342900" indent="-342900">
              <a:buAutoNum type="arabicPeriod"/>
            </a:pPr>
            <a:r>
              <a:rPr lang="en-US" sz="2000" dirty="0"/>
              <a:t>What is </a:t>
            </a:r>
            <a:r>
              <a:rPr lang="en-US" sz="2000" dirty="0" err="1"/>
              <a:t>teporary</a:t>
            </a:r>
            <a:r>
              <a:rPr lang="en-US" sz="2000" dirty="0"/>
              <a:t> table?</a:t>
            </a:r>
          </a:p>
          <a:p>
            <a:pPr marL="342900" indent="-342900">
              <a:buAutoNum type="arabicPeriod"/>
            </a:pPr>
            <a:r>
              <a:rPr lang="en-US" sz="2000" dirty="0"/>
              <a:t>View explain</a:t>
            </a:r>
          </a:p>
          <a:p>
            <a:pPr marL="342900" indent="-342900">
              <a:buAutoNum type="arabicPeriod"/>
            </a:pPr>
            <a:r>
              <a:rPr lang="en-US" sz="2000" dirty="0"/>
              <a:t>Types of views</a:t>
            </a:r>
          </a:p>
          <a:p>
            <a:pPr marL="342900" indent="-342900">
              <a:buAutoNum type="arabicPeriod"/>
            </a:pPr>
            <a:r>
              <a:rPr lang="en-US" sz="2000" dirty="0"/>
              <a:t>Window functions (explanation / task)</a:t>
            </a:r>
          </a:p>
          <a:p>
            <a:pPr marL="342900" indent="-342900">
              <a:buAutoNum type="arabicPeriod"/>
            </a:pPr>
            <a:r>
              <a:rPr lang="en-US" sz="2000" dirty="0"/>
              <a:t>trigger</a:t>
            </a:r>
          </a:p>
        </p:txBody>
      </p:sp>
    </p:spTree>
    <p:extLst>
      <p:ext uri="{BB962C8B-B14F-4D97-AF65-F5344CB8AC3E}">
        <p14:creationId xmlns:p14="http://schemas.microsoft.com/office/powerpoint/2010/main" val="314111852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F846E871-3A3D-4563-A877-5D82405EE855}"/>
              </a:ext>
            </a:extLst>
          </p:cNvPr>
          <p:cNvSpPr txBox="1"/>
          <p:nvPr/>
        </p:nvSpPr>
        <p:spPr>
          <a:xfrm>
            <a:off x="2280557" y="2209528"/>
            <a:ext cx="8153400" cy="923330"/>
          </a:xfrm>
          <a:prstGeom prst="rect">
            <a:avLst/>
          </a:prstGeom>
          <a:solidFill>
            <a:srgbClr val="00B0F0"/>
          </a:solidFill>
          <a:ln>
            <a:solidFill>
              <a:schemeClr val="accent1"/>
            </a:solidFill>
          </a:ln>
        </p:spPr>
        <p:txBody>
          <a:bodyPr wrap="square" rtlCol="0">
            <a:spAutoFit/>
          </a:bodyPr>
          <a:lstStyle/>
          <a:p>
            <a:pPr algn="ctr"/>
            <a:r>
              <a:rPr lang="en-US" sz="5400" dirty="0">
                <a:latin typeface="Arial Black" panose="020B0A04020102020204" pitchFamily="34" charset="0"/>
              </a:rPr>
              <a:t>THANK YOU</a:t>
            </a:r>
            <a:endParaRPr lang="en-IN" sz="5400" dirty="0">
              <a:latin typeface="Arial Black" panose="020B0A04020102020204" pitchFamily="34" charset="0"/>
            </a:endParaRPr>
          </a:p>
        </p:txBody>
      </p:sp>
    </p:spTree>
    <p:extLst>
      <p:ext uri="{BB962C8B-B14F-4D97-AF65-F5344CB8AC3E}">
        <p14:creationId xmlns:p14="http://schemas.microsoft.com/office/powerpoint/2010/main" val="10619477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055384"/>
            <a:ext cx="9988236" cy="1323439"/>
          </a:xfrm>
          <a:prstGeom prst="rect">
            <a:avLst/>
          </a:prstGeom>
        </p:spPr>
        <p:txBody>
          <a:bodyPr wrap="square">
            <a:spAutoFit/>
          </a:bodyPr>
          <a:lstStyle/>
          <a:p>
            <a:r>
              <a:rPr lang="en-IN" sz="2000" dirty="0"/>
              <a:t>Select the by default connection you see on your screen and popup comes to enter the password.</a:t>
            </a:r>
          </a:p>
          <a:p>
            <a:r>
              <a:rPr lang="en-US" sz="2000" dirty="0"/>
              <a:t>E</a:t>
            </a:r>
            <a:r>
              <a:rPr lang="en-IN" sz="2000" dirty="0" err="1"/>
              <a:t>nter</a:t>
            </a:r>
            <a:r>
              <a:rPr lang="en-IN" sz="2000" dirty="0"/>
              <a:t> your </a:t>
            </a:r>
            <a:r>
              <a:rPr lang="en-IN" sz="2000" b="1" dirty="0"/>
              <a:t>password</a:t>
            </a:r>
            <a:r>
              <a:rPr lang="en-IN" sz="2000" dirty="0"/>
              <a:t> that you set during installation process, </a:t>
            </a:r>
            <a:r>
              <a:rPr lang="en-IN" sz="2000" b="1" dirty="0"/>
              <a:t>tick</a:t>
            </a:r>
            <a:r>
              <a:rPr lang="en-IN" sz="2000" dirty="0"/>
              <a:t> to save it so you don’t need to enter password every time you open workbench. And </a:t>
            </a:r>
            <a:r>
              <a:rPr lang="en-IN" sz="2000" b="1" dirty="0"/>
              <a:t>OK</a:t>
            </a:r>
          </a:p>
        </p:txBody>
      </p:sp>
      <p:pic>
        <p:nvPicPr>
          <p:cNvPr id="4" name="Picture 3">
            <a:extLst>
              <a:ext uri="{FF2B5EF4-FFF2-40B4-BE49-F238E27FC236}">
                <a16:creationId xmlns:a16="http://schemas.microsoft.com/office/drawing/2014/main" id="{359CAA32-5BDD-4922-9262-A7834AA1E7B3}"/>
              </a:ext>
            </a:extLst>
          </p:cNvPr>
          <p:cNvPicPr>
            <a:picLocks noChangeAspect="1"/>
          </p:cNvPicPr>
          <p:nvPr/>
        </p:nvPicPr>
        <p:blipFill rotWithShape="1">
          <a:blip r:embed="rId2">
            <a:extLst>
              <a:ext uri="{28A0092B-C50C-407E-A947-70E740481C1C}">
                <a14:useLocalDpi xmlns:a14="http://schemas.microsoft.com/office/drawing/2010/main" val="0"/>
              </a:ext>
            </a:extLst>
          </a:blip>
          <a:srcRect l="31023" t="21209" r="18075" b="39187"/>
          <a:stretch/>
        </p:blipFill>
        <p:spPr>
          <a:xfrm>
            <a:off x="2466332" y="2809644"/>
            <a:ext cx="7259336" cy="3175519"/>
          </a:xfrm>
          <a:prstGeom prst="rect">
            <a:avLst/>
          </a:prstGeom>
          <a:ln>
            <a:solidFill>
              <a:srgbClr val="00B0F0"/>
            </a:solidFill>
          </a:ln>
        </p:spPr>
      </p:pic>
    </p:spTree>
    <p:extLst>
      <p:ext uri="{BB962C8B-B14F-4D97-AF65-F5344CB8AC3E}">
        <p14:creationId xmlns:p14="http://schemas.microsoft.com/office/powerpoint/2010/main" val="211225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01882" y="200889"/>
            <a:ext cx="9988236" cy="400110"/>
          </a:xfrm>
          <a:prstGeom prst="rect">
            <a:avLst/>
          </a:prstGeom>
        </p:spPr>
        <p:txBody>
          <a:bodyPr wrap="square">
            <a:spAutoFit/>
          </a:bodyPr>
          <a:lstStyle/>
          <a:p>
            <a:r>
              <a:rPr lang="en-IN" sz="2000" dirty="0"/>
              <a:t>This is the overview of your MySQL workbench editor, place where you will perform queries.</a:t>
            </a:r>
          </a:p>
        </p:txBody>
      </p:sp>
      <p:pic>
        <p:nvPicPr>
          <p:cNvPr id="4" name="Picture 3">
            <a:extLst>
              <a:ext uri="{FF2B5EF4-FFF2-40B4-BE49-F238E27FC236}">
                <a16:creationId xmlns:a16="http://schemas.microsoft.com/office/drawing/2014/main" id="{C58264D0-28C4-48DB-8745-29504830C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052" y="801891"/>
            <a:ext cx="10099964" cy="5678457"/>
          </a:xfrm>
          <a:prstGeom prst="rect">
            <a:avLst/>
          </a:prstGeom>
          <a:ln>
            <a:solidFill>
              <a:srgbClr val="00B0F0"/>
            </a:solidFill>
          </a:ln>
        </p:spPr>
      </p:pic>
    </p:spTree>
    <p:extLst>
      <p:ext uri="{BB962C8B-B14F-4D97-AF65-F5344CB8AC3E}">
        <p14:creationId xmlns:p14="http://schemas.microsoft.com/office/powerpoint/2010/main" val="1490107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31101" y="580587"/>
            <a:ext cx="9988236" cy="707886"/>
          </a:xfrm>
          <a:prstGeom prst="rect">
            <a:avLst/>
          </a:prstGeom>
        </p:spPr>
        <p:txBody>
          <a:bodyPr wrap="square">
            <a:spAutoFit/>
          </a:bodyPr>
          <a:lstStyle/>
          <a:p>
            <a:r>
              <a:rPr lang="en-IN" sz="2000" dirty="0"/>
              <a:t>To check whether your installation is done properly or server is connected, go to Administration </a:t>
            </a:r>
            <a:r>
              <a:rPr lang="en-IN" sz="2000" dirty="0">
                <a:sym typeface="Wingdings" panose="05000000000000000000" pitchFamily="2" charset="2"/>
              </a:rPr>
              <a:t> server status  see whether the status  is running </a:t>
            </a:r>
            <a:endParaRPr lang="en-IN" sz="2000" dirty="0"/>
          </a:p>
        </p:txBody>
      </p:sp>
      <p:pic>
        <p:nvPicPr>
          <p:cNvPr id="4" name="Picture 3">
            <a:extLst>
              <a:ext uri="{FF2B5EF4-FFF2-40B4-BE49-F238E27FC236}">
                <a16:creationId xmlns:a16="http://schemas.microsoft.com/office/drawing/2014/main" id="{8DD3B289-F5B6-44F8-8C0A-B301D0D74CA9}"/>
              </a:ext>
            </a:extLst>
          </p:cNvPr>
          <p:cNvPicPr>
            <a:picLocks noChangeAspect="1"/>
          </p:cNvPicPr>
          <p:nvPr/>
        </p:nvPicPr>
        <p:blipFill rotWithShape="1">
          <a:blip r:embed="rId2">
            <a:extLst>
              <a:ext uri="{28A0092B-C50C-407E-A947-70E740481C1C}">
                <a14:useLocalDpi xmlns:a14="http://schemas.microsoft.com/office/drawing/2010/main" val="0"/>
              </a:ext>
            </a:extLst>
          </a:blip>
          <a:srcRect b="27802"/>
          <a:stretch/>
        </p:blipFill>
        <p:spPr>
          <a:xfrm>
            <a:off x="1338102" y="2009009"/>
            <a:ext cx="9766413" cy="3964370"/>
          </a:xfrm>
          <a:prstGeom prst="rect">
            <a:avLst/>
          </a:prstGeom>
          <a:ln>
            <a:solidFill>
              <a:srgbClr val="00B0F0"/>
            </a:solidFill>
          </a:ln>
        </p:spPr>
      </p:pic>
      <p:sp>
        <p:nvSpPr>
          <p:cNvPr id="6" name="Rectangle 5">
            <a:extLst>
              <a:ext uri="{FF2B5EF4-FFF2-40B4-BE49-F238E27FC236}">
                <a16:creationId xmlns:a16="http://schemas.microsoft.com/office/drawing/2014/main" id="{3F672997-9C17-4FCC-8390-B153FEE70D88}"/>
              </a:ext>
            </a:extLst>
          </p:cNvPr>
          <p:cNvSpPr/>
          <p:nvPr/>
        </p:nvSpPr>
        <p:spPr>
          <a:xfrm>
            <a:off x="1094509" y="5209309"/>
            <a:ext cx="1011382"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F14EB48C-51B9-4778-BBDC-100DBCAEC922}"/>
              </a:ext>
            </a:extLst>
          </p:cNvPr>
          <p:cNvSpPr/>
          <p:nvPr/>
        </p:nvSpPr>
        <p:spPr>
          <a:xfrm>
            <a:off x="1286739" y="2964873"/>
            <a:ext cx="1248643"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B864FA59-A953-4CC5-A31E-A9AEA34C756D}"/>
              </a:ext>
            </a:extLst>
          </p:cNvPr>
          <p:cNvSpPr/>
          <p:nvPr/>
        </p:nvSpPr>
        <p:spPr>
          <a:xfrm>
            <a:off x="8243455" y="2867891"/>
            <a:ext cx="928254" cy="10945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34632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4498447" y="444181"/>
            <a:ext cx="3883553" cy="400110"/>
          </a:xfrm>
          <a:prstGeom prst="rect">
            <a:avLst/>
          </a:prstGeom>
        </p:spPr>
        <p:txBody>
          <a:bodyPr wrap="square">
            <a:spAutoFit/>
          </a:bodyPr>
          <a:lstStyle/>
          <a:p>
            <a:r>
              <a:rPr lang="en-IN" sz="2000" dirty="0"/>
              <a:t>Overview of </a:t>
            </a:r>
            <a:r>
              <a:rPr lang="en-IN" sz="2000" dirty="0" err="1"/>
              <a:t>MySql</a:t>
            </a:r>
            <a:r>
              <a:rPr lang="en-IN" sz="2000" dirty="0"/>
              <a:t> Workbench</a:t>
            </a:r>
          </a:p>
        </p:txBody>
      </p:sp>
      <p:pic>
        <p:nvPicPr>
          <p:cNvPr id="4" name="Picture 3">
            <a:extLst>
              <a:ext uri="{FF2B5EF4-FFF2-40B4-BE49-F238E27FC236}">
                <a16:creationId xmlns:a16="http://schemas.microsoft.com/office/drawing/2014/main" id="{15CB2ED0-5A2C-4EB8-9017-FE4CA20795C5}"/>
              </a:ext>
            </a:extLst>
          </p:cNvPr>
          <p:cNvPicPr>
            <a:picLocks noChangeAspect="1"/>
          </p:cNvPicPr>
          <p:nvPr/>
        </p:nvPicPr>
        <p:blipFill rotWithShape="1">
          <a:blip r:embed="rId2">
            <a:extLst>
              <a:ext uri="{28A0092B-C50C-407E-A947-70E740481C1C}">
                <a14:useLocalDpi xmlns:a14="http://schemas.microsoft.com/office/drawing/2010/main" val="0"/>
              </a:ext>
            </a:extLst>
          </a:blip>
          <a:srcRect b="5861"/>
          <a:stretch/>
        </p:blipFill>
        <p:spPr>
          <a:xfrm>
            <a:off x="1651882" y="1202392"/>
            <a:ext cx="9767455" cy="5169631"/>
          </a:xfrm>
          <a:prstGeom prst="rect">
            <a:avLst/>
          </a:prstGeom>
          <a:ln>
            <a:solidFill>
              <a:srgbClr val="00B0F0"/>
            </a:solidFill>
          </a:ln>
        </p:spPr>
      </p:pic>
      <p:sp>
        <p:nvSpPr>
          <p:cNvPr id="6" name="Rectangle 5">
            <a:extLst>
              <a:ext uri="{FF2B5EF4-FFF2-40B4-BE49-F238E27FC236}">
                <a16:creationId xmlns:a16="http://schemas.microsoft.com/office/drawing/2014/main" id="{50C7C219-28F9-44F2-A8FB-227A881BA9E6}"/>
              </a:ext>
            </a:extLst>
          </p:cNvPr>
          <p:cNvSpPr/>
          <p:nvPr/>
        </p:nvSpPr>
        <p:spPr>
          <a:xfrm>
            <a:off x="2078182" y="2791689"/>
            <a:ext cx="581673" cy="646331"/>
          </a:xfrm>
          <a:prstGeom prst="rect">
            <a:avLst/>
          </a:prstGeom>
          <a:noFill/>
        </p:spPr>
        <p:txBody>
          <a:bodyPr wrap="squar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1</a:t>
            </a:r>
          </a:p>
        </p:txBody>
      </p:sp>
      <p:sp>
        <p:nvSpPr>
          <p:cNvPr id="7" name="Rectangle 6">
            <a:extLst>
              <a:ext uri="{FF2B5EF4-FFF2-40B4-BE49-F238E27FC236}">
                <a16:creationId xmlns:a16="http://schemas.microsoft.com/office/drawing/2014/main" id="{A4F8F083-1828-4862-96B4-258BCD5816B7}"/>
              </a:ext>
            </a:extLst>
          </p:cNvPr>
          <p:cNvSpPr/>
          <p:nvPr/>
        </p:nvSpPr>
        <p:spPr>
          <a:xfrm>
            <a:off x="2078182" y="5183042"/>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2</a:t>
            </a:r>
          </a:p>
        </p:txBody>
      </p:sp>
      <p:sp>
        <p:nvSpPr>
          <p:cNvPr id="8" name="Rectangle 7">
            <a:extLst>
              <a:ext uri="{FF2B5EF4-FFF2-40B4-BE49-F238E27FC236}">
                <a16:creationId xmlns:a16="http://schemas.microsoft.com/office/drawing/2014/main" id="{BAFA3304-7D67-486B-B8A8-C2FAB7D62310}"/>
              </a:ext>
            </a:extLst>
          </p:cNvPr>
          <p:cNvSpPr/>
          <p:nvPr/>
        </p:nvSpPr>
        <p:spPr>
          <a:xfrm>
            <a:off x="4453816" y="2967335"/>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3</a:t>
            </a:r>
          </a:p>
        </p:txBody>
      </p:sp>
      <p:sp>
        <p:nvSpPr>
          <p:cNvPr id="10" name="Rectangle 9">
            <a:extLst>
              <a:ext uri="{FF2B5EF4-FFF2-40B4-BE49-F238E27FC236}">
                <a16:creationId xmlns:a16="http://schemas.microsoft.com/office/drawing/2014/main" id="{CEA72F5C-2A26-4DAB-98CD-48321B10119C}"/>
              </a:ext>
            </a:extLst>
          </p:cNvPr>
          <p:cNvSpPr/>
          <p:nvPr/>
        </p:nvSpPr>
        <p:spPr>
          <a:xfrm>
            <a:off x="5910349" y="5193943"/>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4</a:t>
            </a:r>
          </a:p>
        </p:txBody>
      </p:sp>
      <p:sp>
        <p:nvSpPr>
          <p:cNvPr id="11" name="Rectangle 10">
            <a:extLst>
              <a:ext uri="{FF2B5EF4-FFF2-40B4-BE49-F238E27FC236}">
                <a16:creationId xmlns:a16="http://schemas.microsoft.com/office/drawing/2014/main" id="{C889D30E-CD74-4C3D-BDB9-47537E0B11CE}"/>
              </a:ext>
            </a:extLst>
          </p:cNvPr>
          <p:cNvSpPr/>
          <p:nvPr/>
        </p:nvSpPr>
        <p:spPr>
          <a:xfrm>
            <a:off x="10655383" y="1391333"/>
            <a:ext cx="418704" cy="646331"/>
          </a:xfrm>
          <a:prstGeom prst="rect">
            <a:avLst/>
          </a:prstGeom>
          <a:noFill/>
        </p:spPr>
        <p:txBody>
          <a:bodyPr wrap="none" lIns="91440" tIns="45720" rIns="91440" bIns="45720">
            <a:spAutoFit/>
          </a:bodyPr>
          <a:lstStyle/>
          <a:p>
            <a:pPr algn="ctr"/>
            <a:r>
              <a:rPr lang="en-US" sz="3600" b="0" cap="none" spc="0" dirty="0">
                <a:ln w="0"/>
                <a:solidFill>
                  <a:srgbClr val="FF0000"/>
                </a:solidFill>
                <a:effectLst>
                  <a:outerShdw blurRad="38100" dist="25400" dir="5400000" algn="ctr" rotWithShape="0">
                    <a:srgbClr val="6E747A">
                      <a:alpha val="43000"/>
                    </a:srgbClr>
                  </a:outerShdw>
                </a:effectLst>
              </a:rPr>
              <a:t>5</a:t>
            </a:r>
          </a:p>
        </p:txBody>
      </p:sp>
    </p:spTree>
    <p:extLst>
      <p:ext uri="{BB962C8B-B14F-4D97-AF65-F5344CB8AC3E}">
        <p14:creationId xmlns:p14="http://schemas.microsoft.com/office/powerpoint/2010/main" val="3309123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182230"/>
            <a:ext cx="9988236" cy="2246769"/>
          </a:xfrm>
          <a:prstGeom prst="rect">
            <a:avLst/>
          </a:prstGeom>
        </p:spPr>
        <p:txBody>
          <a:bodyPr wrap="square">
            <a:spAutoFit/>
          </a:bodyPr>
          <a:lstStyle/>
          <a:p>
            <a:r>
              <a:rPr lang="en-IN" sz="2000" dirty="0"/>
              <a:t>Sections of </a:t>
            </a:r>
            <a:r>
              <a:rPr lang="en-IN" sz="2000" dirty="0" err="1"/>
              <a:t>MySql</a:t>
            </a:r>
            <a:endParaRPr lang="en-IN" sz="2000" dirty="0"/>
          </a:p>
          <a:p>
            <a:endParaRPr lang="en-US" sz="2000" dirty="0"/>
          </a:p>
          <a:p>
            <a:pPr marL="457200" indent="-457200">
              <a:buAutoNum type="arabicPeriod"/>
            </a:pPr>
            <a:r>
              <a:rPr lang="en-IN" sz="2000" dirty="0"/>
              <a:t>Section where your Databases and tables are displayed</a:t>
            </a:r>
          </a:p>
          <a:p>
            <a:pPr marL="457200" indent="-457200">
              <a:buAutoNum type="arabicPeriod"/>
            </a:pPr>
            <a:r>
              <a:rPr lang="en-US" sz="2000" dirty="0"/>
              <a:t>S</a:t>
            </a:r>
            <a:r>
              <a:rPr lang="en-IN" sz="2000" dirty="0" err="1"/>
              <a:t>ection</a:t>
            </a:r>
            <a:r>
              <a:rPr lang="en-IN" sz="2000" dirty="0"/>
              <a:t> where information of selected table is displayed</a:t>
            </a:r>
          </a:p>
          <a:p>
            <a:pPr marL="457200" indent="-457200">
              <a:buAutoNum type="arabicPeriod"/>
            </a:pPr>
            <a:r>
              <a:rPr lang="en-US" sz="2000" dirty="0"/>
              <a:t>S</a:t>
            </a:r>
            <a:r>
              <a:rPr lang="en-IN" sz="2000" dirty="0" err="1"/>
              <a:t>ection</a:t>
            </a:r>
            <a:r>
              <a:rPr lang="en-IN" sz="2000" dirty="0"/>
              <a:t> where you perform queries</a:t>
            </a:r>
          </a:p>
          <a:p>
            <a:pPr marL="457200" indent="-457200">
              <a:buAutoNum type="arabicPeriod"/>
            </a:pPr>
            <a:r>
              <a:rPr lang="en-US" sz="2000" dirty="0"/>
              <a:t>S</a:t>
            </a:r>
            <a:r>
              <a:rPr lang="en-IN" sz="2000" dirty="0" err="1"/>
              <a:t>ection</a:t>
            </a:r>
            <a:r>
              <a:rPr lang="en-IN" sz="2000" dirty="0"/>
              <a:t> where the output status of queries are displayed</a:t>
            </a:r>
          </a:p>
          <a:p>
            <a:pPr marL="457200" indent="-457200">
              <a:buAutoNum type="arabicPeriod"/>
            </a:pPr>
            <a:r>
              <a:rPr lang="en-US" sz="2000" dirty="0"/>
              <a:t>You can turn on/off any section as per need.</a:t>
            </a:r>
            <a:endParaRPr lang="en-IN" sz="2000" dirty="0"/>
          </a:p>
        </p:txBody>
      </p:sp>
    </p:spTree>
    <p:extLst>
      <p:ext uri="{BB962C8B-B14F-4D97-AF65-F5344CB8AC3E}">
        <p14:creationId xmlns:p14="http://schemas.microsoft.com/office/powerpoint/2010/main" val="1859323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OVERVIEW</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2</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6815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5324535"/>
          </a:xfrm>
          <a:prstGeom prst="rect">
            <a:avLst/>
          </a:prstGeom>
        </p:spPr>
        <p:txBody>
          <a:bodyPr wrap="square">
            <a:spAutoFit/>
          </a:bodyPr>
          <a:lstStyle/>
          <a:p>
            <a:pPr marL="342900" indent="-342900">
              <a:buFont typeface="Arial" panose="020B0604020202020204" pitchFamily="34" charset="0"/>
              <a:buChar char="•"/>
            </a:pPr>
            <a:r>
              <a:rPr lang="en-IN" sz="2000" dirty="0"/>
              <a:t>SQL is a tool for organizing, managing, and retrieving data stored by a computer database.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The name "SQL" is an abbreviation for Structured Query Language.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For historical reasons, SQL is usually pronounced "sequel," but the alternate pronunciation "S.Q.L." is also used. </a:t>
            </a:r>
          </a:p>
          <a:p>
            <a:pPr marL="342900" indent="-342900">
              <a:buFont typeface="Arial" panose="020B0604020202020204" pitchFamily="34" charset="0"/>
              <a:buChar char="•"/>
            </a:pPr>
            <a:endParaRPr lang="en-IN" sz="2000" dirty="0"/>
          </a:p>
          <a:p>
            <a:pPr marL="342900" indent="-342900">
              <a:buFont typeface="Arial" panose="020B0604020202020204" pitchFamily="34" charset="0"/>
              <a:buChar char="•"/>
            </a:pPr>
            <a:r>
              <a:rPr lang="en-IN" sz="2000" dirty="0"/>
              <a:t>As the name implies, SQL is a computer language that you use to interact with a database. In fact, SQL works with one specific type of database, called a relational database.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When you need to retrieve data from a database, you use the SQL language to make the request. The DBMS processes the SQL request, retrieves the requested data, and returns it to you. This process of requesting data from a database and receiving back the results is called a database query—hence the name Structured Query Language.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SQL statements look like simple English sentences, making SQL easy to learn and understand. </a:t>
            </a:r>
            <a:endParaRPr lang="en-IN" sz="2000" dirty="0"/>
          </a:p>
        </p:txBody>
      </p:sp>
      <p:sp>
        <p:nvSpPr>
          <p:cNvPr id="3" name="TextBox 2">
            <a:extLst>
              <a:ext uri="{FF2B5EF4-FFF2-40B4-BE49-F238E27FC236}">
                <a16:creationId xmlns:a16="http://schemas.microsoft.com/office/drawing/2014/main" id="{FE93FE2A-EBEA-49C6-A368-EB25A5F73E80}"/>
              </a:ext>
            </a:extLst>
          </p:cNvPr>
          <p:cNvSpPr txBox="1"/>
          <p:nvPr/>
        </p:nvSpPr>
        <p:spPr>
          <a:xfrm>
            <a:off x="5603687" y="318655"/>
            <a:ext cx="1235242" cy="461665"/>
          </a:xfrm>
          <a:prstGeom prst="rect">
            <a:avLst/>
          </a:prstGeom>
          <a:noFill/>
        </p:spPr>
        <p:txBody>
          <a:bodyPr wrap="square" rtlCol="0">
            <a:spAutoFit/>
          </a:bodyPr>
          <a:lstStyle/>
          <a:p>
            <a:r>
              <a:rPr lang="en-US" sz="2400" b="1" dirty="0"/>
              <a:t>INTRO</a:t>
            </a:r>
            <a:endParaRPr lang="en-IN" sz="2400" b="1" dirty="0"/>
          </a:p>
        </p:txBody>
      </p:sp>
    </p:spTree>
    <p:extLst>
      <p:ext uri="{BB962C8B-B14F-4D97-AF65-F5344CB8AC3E}">
        <p14:creationId xmlns:p14="http://schemas.microsoft.com/office/powerpoint/2010/main" val="2693028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FE93FE2A-EBEA-49C6-A368-EB25A5F73E80}"/>
              </a:ext>
            </a:extLst>
          </p:cNvPr>
          <p:cNvSpPr txBox="1"/>
          <p:nvPr/>
        </p:nvSpPr>
        <p:spPr>
          <a:xfrm>
            <a:off x="3466531" y="318655"/>
            <a:ext cx="6996744" cy="461665"/>
          </a:xfrm>
          <a:prstGeom prst="rect">
            <a:avLst/>
          </a:prstGeom>
          <a:noFill/>
        </p:spPr>
        <p:txBody>
          <a:bodyPr wrap="square" rtlCol="0">
            <a:spAutoFit/>
          </a:bodyPr>
          <a:lstStyle/>
          <a:p>
            <a:r>
              <a:rPr lang="en-US" sz="2400" b="1" dirty="0"/>
              <a:t>WHY IT IS CALLED STRUCTURED QUERY LANGUAGE?</a:t>
            </a:r>
            <a:endParaRPr lang="en-IN" sz="2400" b="1" dirty="0"/>
          </a:p>
        </p:txBody>
      </p:sp>
      <p:sp>
        <p:nvSpPr>
          <p:cNvPr id="4" name="TextBox 3">
            <a:extLst>
              <a:ext uri="{FF2B5EF4-FFF2-40B4-BE49-F238E27FC236}">
                <a16:creationId xmlns:a16="http://schemas.microsoft.com/office/drawing/2014/main" id="{F919E202-16E4-4B30-A1A9-C6E7798DFAAE}"/>
              </a:ext>
            </a:extLst>
          </p:cNvPr>
          <p:cNvSpPr txBox="1"/>
          <p:nvPr/>
        </p:nvSpPr>
        <p:spPr>
          <a:xfrm>
            <a:off x="1637731" y="1288473"/>
            <a:ext cx="9495781" cy="923330"/>
          </a:xfrm>
          <a:prstGeom prst="rect">
            <a:avLst/>
          </a:prstGeom>
          <a:noFill/>
        </p:spPr>
        <p:txBody>
          <a:bodyPr wrap="square" rtlCol="0">
            <a:spAutoFit/>
          </a:bodyPr>
          <a:lstStyle/>
          <a:p>
            <a:r>
              <a:rPr lang="en-US" dirty="0"/>
              <a:t>The data is stored in proper structured format, that is tabular form which consist of rows and columns. </a:t>
            </a:r>
          </a:p>
          <a:p>
            <a:r>
              <a:rPr lang="en-US" dirty="0"/>
              <a:t>For </a:t>
            </a:r>
            <a:r>
              <a:rPr lang="en-US" dirty="0" err="1"/>
              <a:t>eg</a:t>
            </a:r>
            <a:r>
              <a:rPr lang="en-US" dirty="0"/>
              <a:t>– see below STUDENT table--</a:t>
            </a:r>
            <a:endParaRPr lang="en-IN" dirty="0"/>
          </a:p>
        </p:txBody>
      </p:sp>
      <p:graphicFrame>
        <p:nvGraphicFramePr>
          <p:cNvPr id="6" name="Table 5">
            <a:extLst>
              <a:ext uri="{FF2B5EF4-FFF2-40B4-BE49-F238E27FC236}">
                <a16:creationId xmlns:a16="http://schemas.microsoft.com/office/drawing/2014/main" id="{7892C2D8-0284-4C22-B2AA-DBFF788F0EC9}"/>
              </a:ext>
            </a:extLst>
          </p:cNvPr>
          <p:cNvGraphicFramePr>
            <a:graphicFrameLocks noGrp="1"/>
          </p:cNvGraphicFramePr>
          <p:nvPr>
            <p:extLst/>
          </p:nvPr>
        </p:nvGraphicFramePr>
        <p:xfrm>
          <a:off x="1827283" y="2442957"/>
          <a:ext cx="5242256" cy="1463040"/>
        </p:xfrm>
        <a:graphic>
          <a:graphicData uri="http://schemas.openxmlformats.org/drawingml/2006/table">
            <a:tbl>
              <a:tblPr firstRow="1" bandRow="1">
                <a:tableStyleId>{5C22544A-7EE6-4342-B048-85BDC9FD1C3A}</a:tableStyleId>
              </a:tblPr>
              <a:tblGrid>
                <a:gridCol w="1310564">
                  <a:extLst>
                    <a:ext uri="{9D8B030D-6E8A-4147-A177-3AD203B41FA5}">
                      <a16:colId xmlns:a16="http://schemas.microsoft.com/office/drawing/2014/main" val="2754427420"/>
                    </a:ext>
                  </a:extLst>
                </a:gridCol>
                <a:gridCol w="1310564">
                  <a:extLst>
                    <a:ext uri="{9D8B030D-6E8A-4147-A177-3AD203B41FA5}">
                      <a16:colId xmlns:a16="http://schemas.microsoft.com/office/drawing/2014/main" val="3276035722"/>
                    </a:ext>
                  </a:extLst>
                </a:gridCol>
                <a:gridCol w="1310564">
                  <a:extLst>
                    <a:ext uri="{9D8B030D-6E8A-4147-A177-3AD203B41FA5}">
                      <a16:colId xmlns:a16="http://schemas.microsoft.com/office/drawing/2014/main" val="946297017"/>
                    </a:ext>
                  </a:extLst>
                </a:gridCol>
                <a:gridCol w="1310564">
                  <a:extLst>
                    <a:ext uri="{9D8B030D-6E8A-4147-A177-3AD203B41FA5}">
                      <a16:colId xmlns:a16="http://schemas.microsoft.com/office/drawing/2014/main" val="3049328681"/>
                    </a:ext>
                  </a:extLst>
                </a:gridCol>
              </a:tblGrid>
              <a:tr h="365076">
                <a:tc>
                  <a:txBody>
                    <a:bodyPr/>
                    <a:lstStyle/>
                    <a:p>
                      <a:r>
                        <a:rPr lang="en-US" dirty="0" err="1"/>
                        <a:t>StudID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Gender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55597389"/>
                  </a:ext>
                </a:extLst>
              </a:tr>
              <a:tr h="365076">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38127494"/>
                  </a:ext>
                </a:extLst>
              </a:tr>
              <a:tr h="365076">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Sana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27</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Female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3345296610"/>
                  </a:ext>
                </a:extLst>
              </a:tr>
              <a:tr h="365076">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John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25</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918215005"/>
                  </a:ext>
                </a:extLst>
              </a:tr>
            </a:tbl>
          </a:graphicData>
        </a:graphic>
      </p:graphicFrame>
      <p:sp>
        <p:nvSpPr>
          <p:cNvPr id="7" name="Right Brace 6">
            <a:extLst>
              <a:ext uri="{FF2B5EF4-FFF2-40B4-BE49-F238E27FC236}">
                <a16:creationId xmlns:a16="http://schemas.microsoft.com/office/drawing/2014/main" id="{C23E20F2-2AB2-4887-A27E-305E856C6208}"/>
              </a:ext>
            </a:extLst>
          </p:cNvPr>
          <p:cNvSpPr/>
          <p:nvPr/>
        </p:nvSpPr>
        <p:spPr>
          <a:xfrm>
            <a:off x="7369791" y="2442957"/>
            <a:ext cx="368490" cy="13511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a16="http://schemas.microsoft.com/office/drawing/2014/main" id="{012D9799-4597-41BC-947B-42EDF5F398F8}"/>
              </a:ext>
            </a:extLst>
          </p:cNvPr>
          <p:cNvSpPr txBox="1"/>
          <p:nvPr/>
        </p:nvSpPr>
        <p:spPr>
          <a:xfrm>
            <a:off x="8052179" y="2920621"/>
            <a:ext cx="2411096" cy="646331"/>
          </a:xfrm>
          <a:prstGeom prst="rect">
            <a:avLst/>
          </a:prstGeom>
          <a:solidFill>
            <a:srgbClr val="FFC000"/>
          </a:solidFill>
        </p:spPr>
        <p:txBody>
          <a:bodyPr wrap="square" rtlCol="0">
            <a:spAutoFit/>
          </a:bodyPr>
          <a:lstStyle/>
          <a:p>
            <a:pPr algn="ctr"/>
            <a:r>
              <a:rPr lang="en-US" dirty="0"/>
              <a:t>Column / Attribute / Field</a:t>
            </a:r>
            <a:endParaRPr lang="en-IN" dirty="0"/>
          </a:p>
        </p:txBody>
      </p:sp>
      <p:sp>
        <p:nvSpPr>
          <p:cNvPr id="15" name="Right Brace 14">
            <a:extLst>
              <a:ext uri="{FF2B5EF4-FFF2-40B4-BE49-F238E27FC236}">
                <a16:creationId xmlns:a16="http://schemas.microsoft.com/office/drawing/2014/main" id="{A6D6D94D-BE72-431B-AB81-497D6BF49A55}"/>
              </a:ext>
            </a:extLst>
          </p:cNvPr>
          <p:cNvSpPr/>
          <p:nvPr/>
        </p:nvSpPr>
        <p:spPr>
          <a:xfrm rot="5400000">
            <a:off x="4264166" y="1732465"/>
            <a:ext cx="368490" cy="5242256"/>
          </a:xfrm>
          <a:prstGeom prst="rightBrace">
            <a:avLst>
              <a:gd name="adj1" fmla="val 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6" name="TextBox 15">
            <a:extLst>
              <a:ext uri="{FF2B5EF4-FFF2-40B4-BE49-F238E27FC236}">
                <a16:creationId xmlns:a16="http://schemas.microsoft.com/office/drawing/2014/main" id="{99091665-6E52-4046-94DE-8CA8A4A49CE9}"/>
              </a:ext>
            </a:extLst>
          </p:cNvPr>
          <p:cNvSpPr txBox="1"/>
          <p:nvPr/>
        </p:nvSpPr>
        <p:spPr>
          <a:xfrm>
            <a:off x="3492616" y="4599456"/>
            <a:ext cx="1911589" cy="646331"/>
          </a:xfrm>
          <a:prstGeom prst="rect">
            <a:avLst/>
          </a:prstGeom>
          <a:solidFill>
            <a:srgbClr val="00B050"/>
          </a:solidFill>
        </p:spPr>
        <p:txBody>
          <a:bodyPr wrap="square" rtlCol="0">
            <a:spAutoFit/>
          </a:bodyPr>
          <a:lstStyle/>
          <a:p>
            <a:pPr algn="ctr"/>
            <a:r>
              <a:rPr lang="en-US" dirty="0"/>
              <a:t>Row / Instance / Record</a:t>
            </a:r>
            <a:endParaRPr lang="en-IN" dirty="0"/>
          </a:p>
        </p:txBody>
      </p:sp>
      <p:sp>
        <p:nvSpPr>
          <p:cNvPr id="2" name="TextBox 1">
            <a:extLst>
              <a:ext uri="{FF2B5EF4-FFF2-40B4-BE49-F238E27FC236}">
                <a16:creationId xmlns:a16="http://schemas.microsoft.com/office/drawing/2014/main" id="{FF7D2ADD-AF52-481B-8CAA-BD716A41A228}"/>
              </a:ext>
            </a:extLst>
          </p:cNvPr>
          <p:cNvSpPr txBox="1"/>
          <p:nvPr/>
        </p:nvSpPr>
        <p:spPr>
          <a:xfrm>
            <a:off x="1827282" y="5307405"/>
            <a:ext cx="5242256" cy="369332"/>
          </a:xfrm>
          <a:prstGeom prst="rect">
            <a:avLst/>
          </a:prstGeom>
          <a:noFill/>
        </p:spPr>
        <p:txBody>
          <a:bodyPr wrap="square" rtlCol="0">
            <a:spAutoFit/>
          </a:bodyPr>
          <a:lstStyle/>
          <a:p>
            <a:r>
              <a:rPr lang="en-US" dirty="0"/>
              <a:t>Row stores all the details of particular information.</a:t>
            </a:r>
            <a:endParaRPr lang="en-IN" dirty="0"/>
          </a:p>
        </p:txBody>
      </p:sp>
      <p:sp>
        <p:nvSpPr>
          <p:cNvPr id="18" name="TextBox 17">
            <a:extLst>
              <a:ext uri="{FF2B5EF4-FFF2-40B4-BE49-F238E27FC236}">
                <a16:creationId xmlns:a16="http://schemas.microsoft.com/office/drawing/2014/main" id="{762FE209-8115-4E0C-8370-FECDE9451768}"/>
              </a:ext>
            </a:extLst>
          </p:cNvPr>
          <p:cNvSpPr txBox="1"/>
          <p:nvPr/>
        </p:nvSpPr>
        <p:spPr>
          <a:xfrm>
            <a:off x="8058275" y="3657177"/>
            <a:ext cx="3320481" cy="646331"/>
          </a:xfrm>
          <a:prstGeom prst="rect">
            <a:avLst/>
          </a:prstGeom>
          <a:noFill/>
        </p:spPr>
        <p:txBody>
          <a:bodyPr wrap="square" rtlCol="0">
            <a:spAutoFit/>
          </a:bodyPr>
          <a:lstStyle/>
          <a:p>
            <a:r>
              <a:rPr lang="en-US" dirty="0"/>
              <a:t>Column is a place where we store similar data of same data type.</a:t>
            </a:r>
            <a:endParaRPr lang="en-IN" dirty="0"/>
          </a:p>
        </p:txBody>
      </p:sp>
      <p:cxnSp>
        <p:nvCxnSpPr>
          <p:cNvPr id="11" name="Straight Connector 10">
            <a:extLst>
              <a:ext uri="{FF2B5EF4-FFF2-40B4-BE49-F238E27FC236}">
                <a16:creationId xmlns:a16="http://schemas.microsoft.com/office/drawing/2014/main" id="{0B017945-1276-4A43-B10A-5A265538E703}"/>
              </a:ext>
            </a:extLst>
          </p:cNvPr>
          <p:cNvCxnSpPr/>
          <p:nvPr/>
        </p:nvCxnSpPr>
        <p:spPr>
          <a:xfrm>
            <a:off x="7190509" y="2442957"/>
            <a:ext cx="0" cy="1463040"/>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AC3553-37CD-4D44-947C-3D596BE3C999}"/>
              </a:ext>
            </a:extLst>
          </p:cNvPr>
          <p:cNvCxnSpPr>
            <a:cxnSpLocks/>
          </p:cNvCxnSpPr>
          <p:nvPr/>
        </p:nvCxnSpPr>
        <p:spPr>
          <a:xfrm>
            <a:off x="1827282" y="4089437"/>
            <a:ext cx="5242256"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1442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946C6200-4695-4460-B514-9F1155152918}"/>
              </a:ext>
            </a:extLst>
          </p:cNvPr>
          <p:cNvPicPr>
            <a:picLocks noChangeAspect="1"/>
          </p:cNvPicPr>
          <p:nvPr/>
        </p:nvPicPr>
        <p:blipFill rotWithShape="1">
          <a:blip r:embed="rId2"/>
          <a:srcRect l="15909" t="19986" r="65227" b="42825"/>
          <a:stretch/>
        </p:blipFill>
        <p:spPr>
          <a:xfrm>
            <a:off x="1447323" y="1666007"/>
            <a:ext cx="4156364" cy="4607064"/>
          </a:xfrm>
          <a:prstGeom prst="rect">
            <a:avLst/>
          </a:prstGeom>
          <a:ln>
            <a:solidFill>
              <a:srgbClr val="00B0F0"/>
            </a:solidFill>
          </a:ln>
        </p:spPr>
      </p:pic>
      <p:sp>
        <p:nvSpPr>
          <p:cNvPr id="8" name="Rectangle 7">
            <a:extLst>
              <a:ext uri="{FF2B5EF4-FFF2-40B4-BE49-F238E27FC236}">
                <a16:creationId xmlns:a16="http://schemas.microsoft.com/office/drawing/2014/main" id="{5366CA62-DA55-4FAC-9F3E-4DCE5AFC00F0}"/>
              </a:ext>
            </a:extLst>
          </p:cNvPr>
          <p:cNvSpPr/>
          <p:nvPr/>
        </p:nvSpPr>
        <p:spPr>
          <a:xfrm>
            <a:off x="1447323" y="318655"/>
            <a:ext cx="2404241" cy="400110"/>
          </a:xfrm>
          <a:prstGeom prst="rect">
            <a:avLst/>
          </a:prstGeom>
        </p:spPr>
        <p:txBody>
          <a:bodyPr wrap="square">
            <a:spAutoFit/>
          </a:bodyPr>
          <a:lstStyle/>
          <a:p>
            <a:r>
              <a:rPr lang="en-IN" sz="2000" b="1" dirty="0"/>
              <a:t>LIST OF DATABASE</a:t>
            </a:r>
          </a:p>
        </p:txBody>
      </p:sp>
      <p:sp>
        <p:nvSpPr>
          <p:cNvPr id="5" name="Rectangle 4">
            <a:extLst>
              <a:ext uri="{FF2B5EF4-FFF2-40B4-BE49-F238E27FC236}">
                <a16:creationId xmlns:a16="http://schemas.microsoft.com/office/drawing/2014/main" id="{677B1CE7-BF93-4068-8813-F7ECF1926CDC}"/>
              </a:ext>
            </a:extLst>
          </p:cNvPr>
          <p:cNvSpPr/>
          <p:nvPr/>
        </p:nvSpPr>
        <p:spPr>
          <a:xfrm>
            <a:off x="1884218" y="4738255"/>
            <a:ext cx="1801091" cy="8589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A81E87D9-6D9C-4080-94A8-8AD918D1EC57}"/>
              </a:ext>
            </a:extLst>
          </p:cNvPr>
          <p:cNvSpPr/>
          <p:nvPr/>
        </p:nvSpPr>
        <p:spPr>
          <a:xfrm>
            <a:off x="1876814" y="5800667"/>
            <a:ext cx="1808495" cy="37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416FDBDE-77D8-465A-A54D-E1AA24547A62}"/>
              </a:ext>
            </a:extLst>
          </p:cNvPr>
          <p:cNvSpPr txBox="1"/>
          <p:nvPr/>
        </p:nvSpPr>
        <p:spPr>
          <a:xfrm>
            <a:off x="6096000" y="1274618"/>
            <a:ext cx="5444836" cy="4524315"/>
          </a:xfrm>
          <a:prstGeom prst="rect">
            <a:avLst/>
          </a:prstGeom>
          <a:noFill/>
          <a:ln>
            <a:solidFill>
              <a:schemeClr val="tx1"/>
            </a:solidFill>
          </a:ln>
        </p:spPr>
        <p:txBody>
          <a:bodyPr wrap="square" rtlCol="0">
            <a:spAutoFit/>
          </a:bodyPr>
          <a:lstStyle/>
          <a:p>
            <a:r>
              <a:rPr lang="en-US" dirty="0"/>
              <a:t>As a new user, you will see only highlighted 4 databases.</a:t>
            </a:r>
          </a:p>
          <a:p>
            <a:endParaRPr lang="en-US" dirty="0"/>
          </a:p>
          <a:p>
            <a:r>
              <a:rPr lang="en-US" dirty="0" err="1"/>
              <a:t>Information_schema</a:t>
            </a:r>
            <a:r>
              <a:rPr lang="en-US" dirty="0"/>
              <a:t> ---- this database stores all the details of all the tables.</a:t>
            </a:r>
          </a:p>
          <a:p>
            <a:endParaRPr lang="en-US" dirty="0"/>
          </a:p>
          <a:p>
            <a:r>
              <a:rPr lang="en-US" dirty="0" err="1"/>
              <a:t>Mysql</a:t>
            </a:r>
            <a:r>
              <a:rPr lang="en-US" dirty="0"/>
              <a:t> ---- contains things provided by the SQL</a:t>
            </a:r>
          </a:p>
          <a:p>
            <a:endParaRPr lang="en-US" dirty="0"/>
          </a:p>
          <a:p>
            <a:r>
              <a:rPr lang="en-US" dirty="0" err="1"/>
              <a:t>Performance_schema</a:t>
            </a:r>
            <a:r>
              <a:rPr lang="en-US" dirty="0"/>
              <a:t> ---- this database works on storage alert</a:t>
            </a:r>
          </a:p>
          <a:p>
            <a:endParaRPr lang="en-US" dirty="0"/>
          </a:p>
          <a:p>
            <a:r>
              <a:rPr lang="en-US" dirty="0"/>
              <a:t>Sys ---- this database is a collection of functions, stored procedures and views that provides access to performance schema.</a:t>
            </a:r>
          </a:p>
          <a:p>
            <a:endParaRPr lang="en-US" dirty="0"/>
          </a:p>
          <a:p>
            <a:r>
              <a:rPr lang="en-US" dirty="0"/>
              <a:t>Other databases are which you create on your requirement.</a:t>
            </a:r>
            <a:endParaRPr lang="en-IN" dirty="0"/>
          </a:p>
        </p:txBody>
      </p:sp>
    </p:spTree>
    <p:extLst>
      <p:ext uri="{BB962C8B-B14F-4D97-AF65-F5344CB8AC3E}">
        <p14:creationId xmlns:p14="http://schemas.microsoft.com/office/powerpoint/2010/main" val="5252061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72167" y="803564"/>
            <a:ext cx="9988236" cy="5632311"/>
          </a:xfrm>
          <a:prstGeom prst="rect">
            <a:avLst/>
          </a:prstGeom>
        </p:spPr>
        <p:txBody>
          <a:bodyPr wrap="square">
            <a:spAutoFit/>
          </a:bodyPr>
          <a:lstStyle/>
          <a:p>
            <a:pPr marL="342900" indent="-342900">
              <a:buFont typeface="Arial" panose="020B0604020202020204" pitchFamily="34" charset="0"/>
              <a:buChar char="•"/>
            </a:pPr>
            <a:r>
              <a:rPr lang="en-US" sz="2000" dirty="0"/>
              <a:t>The MySQL software delivers a very fast, multithreaded, multi-user, and robust SQL (Structured Query Language) database server.</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MySQL, the most popular Open Source SQL database management system, is developed, distributed, and supported by Oracle Corporation.</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 official way to pronounce “MySQL” is “My </a:t>
            </a:r>
            <a:r>
              <a:rPr lang="en-US" sz="2000" dirty="0" err="1"/>
              <a:t>Ess</a:t>
            </a:r>
            <a:r>
              <a:rPr lang="en-US" sz="2000" dirty="0"/>
              <a:t> Que Ell” (not “my sequel”), but we do not mind if you pronounce it as “my sequel” or in some other localized way.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b="1" dirty="0"/>
              <a:t>MySQL is a database management system</a:t>
            </a:r>
            <a:r>
              <a:rPr lang="en-US" sz="2000" dirty="0"/>
              <a:t>.-- A database is a structured collection of data.</a:t>
            </a:r>
          </a:p>
          <a:p>
            <a:pPr marL="342900" indent="-342900">
              <a:buFont typeface="Arial" panose="020B0604020202020204" pitchFamily="34" charset="0"/>
              <a:buChar char="•"/>
            </a:pPr>
            <a:r>
              <a:rPr lang="en-US" sz="2000" b="1" dirty="0"/>
              <a:t>MySQL databases are relational</a:t>
            </a:r>
            <a:r>
              <a:rPr lang="en-US" sz="2000" dirty="0"/>
              <a:t>. --A relational database stores data in separate tables rather than putting all the data in one big storeroom.</a:t>
            </a:r>
          </a:p>
          <a:p>
            <a:pPr marL="342900" indent="-342900">
              <a:buFont typeface="Arial" panose="020B0604020202020204" pitchFamily="34" charset="0"/>
              <a:buChar char="•"/>
            </a:pPr>
            <a:r>
              <a:rPr lang="en-US" sz="2000" b="1" dirty="0"/>
              <a:t>MySQL software is Open Source</a:t>
            </a:r>
            <a:r>
              <a:rPr lang="en-US" sz="2000" dirty="0"/>
              <a:t>. --Open Source means that it is possible for anyone to use and modify the software. Anybody can download the MySQL software from the Internet and use it without paying anything.</a:t>
            </a:r>
          </a:p>
          <a:p>
            <a:pPr marL="342900" indent="-342900">
              <a:buFont typeface="Arial" panose="020B0604020202020204" pitchFamily="34" charset="0"/>
              <a:buChar char="•"/>
            </a:pPr>
            <a:r>
              <a:rPr lang="en-US" sz="2000" b="1" dirty="0"/>
              <a:t>The MySQL Database Server is very fast, reliable, scalable, and easy to use</a:t>
            </a:r>
            <a:r>
              <a:rPr lang="en-US" sz="2000" dirty="0"/>
              <a:t>. --MySQL Server can run comfortably on a desktop or laptop, alongside your other applications, web servers, and so on, requiring little or no attention</a:t>
            </a:r>
            <a:endParaRPr lang="en-IN" sz="2000" dirty="0"/>
          </a:p>
        </p:txBody>
      </p:sp>
      <p:sp>
        <p:nvSpPr>
          <p:cNvPr id="3" name="TextBox 2">
            <a:extLst>
              <a:ext uri="{FF2B5EF4-FFF2-40B4-BE49-F238E27FC236}">
                <a16:creationId xmlns:a16="http://schemas.microsoft.com/office/drawing/2014/main" id="{FE93FE2A-EBEA-49C6-A368-EB25A5F73E80}"/>
              </a:ext>
            </a:extLst>
          </p:cNvPr>
          <p:cNvSpPr txBox="1"/>
          <p:nvPr/>
        </p:nvSpPr>
        <p:spPr>
          <a:xfrm>
            <a:off x="5603687" y="318655"/>
            <a:ext cx="1235242" cy="461665"/>
          </a:xfrm>
          <a:prstGeom prst="rect">
            <a:avLst/>
          </a:prstGeom>
          <a:noFill/>
        </p:spPr>
        <p:txBody>
          <a:bodyPr wrap="square" rtlCol="0">
            <a:spAutoFit/>
          </a:bodyPr>
          <a:lstStyle/>
          <a:p>
            <a:r>
              <a:rPr lang="en-US" sz="2400" b="1" dirty="0"/>
              <a:t>INTRO</a:t>
            </a:r>
            <a:endParaRPr lang="en-IN" sz="2400" b="1" dirty="0"/>
          </a:p>
        </p:txBody>
      </p:sp>
    </p:spTree>
    <p:extLst>
      <p:ext uri="{BB962C8B-B14F-4D97-AF65-F5344CB8AC3E}">
        <p14:creationId xmlns:p14="http://schemas.microsoft.com/office/powerpoint/2010/main" val="3342463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256954" y="201726"/>
            <a:ext cx="5214314" cy="400110"/>
          </a:xfrm>
          <a:prstGeom prst="rect">
            <a:avLst/>
          </a:prstGeom>
        </p:spPr>
        <p:txBody>
          <a:bodyPr wrap="square">
            <a:spAutoFit/>
          </a:bodyPr>
          <a:lstStyle/>
          <a:p>
            <a:r>
              <a:rPr lang="en-IN" sz="2000" b="1" dirty="0"/>
              <a:t>CREATE AND USE DATABASE</a:t>
            </a:r>
          </a:p>
        </p:txBody>
      </p:sp>
      <p:pic>
        <p:nvPicPr>
          <p:cNvPr id="4" name="Picture 3">
            <a:extLst>
              <a:ext uri="{FF2B5EF4-FFF2-40B4-BE49-F238E27FC236}">
                <a16:creationId xmlns:a16="http://schemas.microsoft.com/office/drawing/2014/main" id="{DC3A1E93-2CD5-4B9A-90F2-3AD1CB0E9DF8}"/>
              </a:ext>
            </a:extLst>
          </p:cNvPr>
          <p:cNvPicPr>
            <a:picLocks noChangeAspect="1"/>
          </p:cNvPicPr>
          <p:nvPr/>
        </p:nvPicPr>
        <p:blipFill rotWithShape="1">
          <a:blip r:embed="rId2"/>
          <a:srcRect t="16347" r="51817" b="64856"/>
          <a:stretch/>
        </p:blipFill>
        <p:spPr>
          <a:xfrm>
            <a:off x="1256954" y="917863"/>
            <a:ext cx="7263930" cy="1593272"/>
          </a:xfrm>
          <a:prstGeom prst="rect">
            <a:avLst/>
          </a:prstGeom>
          <a:ln>
            <a:solidFill>
              <a:schemeClr val="tx1"/>
            </a:solidFill>
          </a:ln>
        </p:spPr>
      </p:pic>
      <p:pic>
        <p:nvPicPr>
          <p:cNvPr id="6" name="Picture 5">
            <a:extLst>
              <a:ext uri="{FF2B5EF4-FFF2-40B4-BE49-F238E27FC236}">
                <a16:creationId xmlns:a16="http://schemas.microsoft.com/office/drawing/2014/main" id="{2E17B588-4429-4B11-84C9-C53D0E5D768A}"/>
              </a:ext>
            </a:extLst>
          </p:cNvPr>
          <p:cNvPicPr>
            <a:picLocks noChangeAspect="1"/>
          </p:cNvPicPr>
          <p:nvPr/>
        </p:nvPicPr>
        <p:blipFill rotWithShape="1">
          <a:blip r:embed="rId3"/>
          <a:srcRect t="24230" r="57232" b="55760"/>
          <a:stretch/>
        </p:blipFill>
        <p:spPr>
          <a:xfrm>
            <a:off x="1281216" y="4504041"/>
            <a:ext cx="7239668" cy="1904361"/>
          </a:xfrm>
          <a:prstGeom prst="rect">
            <a:avLst/>
          </a:prstGeom>
          <a:ln>
            <a:solidFill>
              <a:schemeClr val="tx1"/>
            </a:solidFill>
          </a:ln>
        </p:spPr>
      </p:pic>
      <p:sp>
        <p:nvSpPr>
          <p:cNvPr id="7" name="TextBox 6">
            <a:extLst>
              <a:ext uri="{FF2B5EF4-FFF2-40B4-BE49-F238E27FC236}">
                <a16:creationId xmlns:a16="http://schemas.microsoft.com/office/drawing/2014/main" id="{BCFAD6E1-871F-461B-872C-D0D568BB1110}"/>
              </a:ext>
            </a:extLst>
          </p:cNvPr>
          <p:cNvSpPr txBox="1"/>
          <p:nvPr/>
        </p:nvSpPr>
        <p:spPr>
          <a:xfrm>
            <a:off x="8686800" y="917863"/>
            <a:ext cx="3095625" cy="1477328"/>
          </a:xfrm>
          <a:prstGeom prst="rect">
            <a:avLst/>
          </a:prstGeom>
          <a:noFill/>
        </p:spPr>
        <p:txBody>
          <a:bodyPr wrap="square" rtlCol="0">
            <a:spAutoFit/>
          </a:bodyPr>
          <a:lstStyle/>
          <a:p>
            <a:r>
              <a:rPr lang="en-US" dirty="0"/>
              <a:t>Create database to store various data.</a:t>
            </a:r>
          </a:p>
          <a:p>
            <a:r>
              <a:rPr lang="en-US" dirty="0"/>
              <a:t>Then click on refresh icon so that database is displayed in schema section</a:t>
            </a:r>
            <a:endParaRPr lang="en-IN" dirty="0"/>
          </a:p>
        </p:txBody>
      </p:sp>
      <p:sp>
        <p:nvSpPr>
          <p:cNvPr id="8" name="Rectangle 7">
            <a:extLst>
              <a:ext uri="{FF2B5EF4-FFF2-40B4-BE49-F238E27FC236}">
                <a16:creationId xmlns:a16="http://schemas.microsoft.com/office/drawing/2014/main" id="{5046563F-D432-4155-A546-52F612463E6E}"/>
              </a:ext>
            </a:extLst>
          </p:cNvPr>
          <p:cNvSpPr/>
          <p:nvPr/>
        </p:nvSpPr>
        <p:spPr>
          <a:xfrm>
            <a:off x="3027747" y="801919"/>
            <a:ext cx="477454" cy="513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5F3F4AAE-58D0-4DC2-875E-22F1CDD4D039}"/>
              </a:ext>
            </a:extLst>
          </p:cNvPr>
          <p:cNvSpPr txBox="1"/>
          <p:nvPr/>
        </p:nvSpPr>
        <p:spPr>
          <a:xfrm>
            <a:off x="8686800" y="4515292"/>
            <a:ext cx="3095625" cy="1754326"/>
          </a:xfrm>
          <a:prstGeom prst="rect">
            <a:avLst/>
          </a:prstGeom>
          <a:noFill/>
        </p:spPr>
        <p:txBody>
          <a:bodyPr wrap="square" rtlCol="0">
            <a:spAutoFit/>
          </a:bodyPr>
          <a:lstStyle/>
          <a:p>
            <a:r>
              <a:rPr lang="en-US" dirty="0"/>
              <a:t>There are multiple databases present. System should know which database to use so run use database query. </a:t>
            </a:r>
          </a:p>
          <a:p>
            <a:r>
              <a:rPr lang="en-US" dirty="0"/>
              <a:t>You can see the database gets highlighted.</a:t>
            </a:r>
            <a:endParaRPr lang="en-IN" dirty="0"/>
          </a:p>
        </p:txBody>
      </p:sp>
      <p:sp>
        <p:nvSpPr>
          <p:cNvPr id="10" name="Rectangle 9">
            <a:extLst>
              <a:ext uri="{FF2B5EF4-FFF2-40B4-BE49-F238E27FC236}">
                <a16:creationId xmlns:a16="http://schemas.microsoft.com/office/drawing/2014/main" id="{A4C3BE72-9441-4B86-AC4F-FDE277D1F281}"/>
              </a:ext>
            </a:extLst>
          </p:cNvPr>
          <p:cNvSpPr/>
          <p:nvPr/>
        </p:nvSpPr>
        <p:spPr>
          <a:xfrm>
            <a:off x="1553023" y="4876800"/>
            <a:ext cx="1634837" cy="4433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E47EB854-FB6C-41C6-9E92-D9DD9A4A25D2}"/>
              </a:ext>
            </a:extLst>
          </p:cNvPr>
          <p:cNvSpPr txBox="1"/>
          <p:nvPr/>
        </p:nvSpPr>
        <p:spPr>
          <a:xfrm>
            <a:off x="1705304" y="2993576"/>
            <a:ext cx="9531927" cy="923330"/>
          </a:xfrm>
          <a:prstGeom prst="rect">
            <a:avLst/>
          </a:prstGeom>
          <a:noFill/>
          <a:ln>
            <a:solidFill>
              <a:schemeClr val="tx1"/>
            </a:solidFill>
          </a:ln>
        </p:spPr>
        <p:txBody>
          <a:bodyPr wrap="square" rtlCol="0">
            <a:spAutoFit/>
          </a:bodyPr>
          <a:lstStyle/>
          <a:p>
            <a:r>
              <a:rPr lang="en-US" dirty="0"/>
              <a:t>(</a:t>
            </a:r>
            <a:r>
              <a:rPr lang="en-US" b="1" dirty="0"/>
              <a:t>NOTE</a:t>
            </a:r>
            <a:r>
              <a:rPr lang="en-US" dirty="0"/>
              <a:t>– always end your query with </a:t>
            </a:r>
            <a:r>
              <a:rPr lang="en-US" b="1" dirty="0"/>
              <a:t>“;” </a:t>
            </a:r>
            <a:r>
              <a:rPr lang="en-US" dirty="0"/>
              <a:t>else it will show error.</a:t>
            </a:r>
          </a:p>
          <a:p>
            <a:r>
              <a:rPr lang="en-US" dirty="0"/>
              <a:t>While executing query, place your cursor on the statement and press “</a:t>
            </a:r>
            <a:r>
              <a:rPr lang="en-US" b="1" dirty="0"/>
              <a:t>CTRL + ENTER</a:t>
            </a:r>
            <a:r>
              <a:rPr lang="en-US" dirty="0"/>
              <a:t>”.</a:t>
            </a:r>
          </a:p>
          <a:p>
            <a:r>
              <a:rPr lang="en-US" dirty="0"/>
              <a:t>Sometimes there are cases that you will forget the logic behind the query, comment those queries.)</a:t>
            </a:r>
            <a:endParaRPr lang="en-IN" dirty="0"/>
          </a:p>
        </p:txBody>
      </p:sp>
    </p:spTree>
    <p:extLst>
      <p:ext uri="{BB962C8B-B14F-4D97-AF65-F5344CB8AC3E}">
        <p14:creationId xmlns:p14="http://schemas.microsoft.com/office/powerpoint/2010/main" val="1608943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256954" y="201726"/>
            <a:ext cx="5214314" cy="400110"/>
          </a:xfrm>
          <a:prstGeom prst="rect">
            <a:avLst/>
          </a:prstGeom>
        </p:spPr>
        <p:txBody>
          <a:bodyPr wrap="square">
            <a:spAutoFit/>
          </a:bodyPr>
          <a:lstStyle/>
          <a:p>
            <a:r>
              <a:rPr lang="en-IN" sz="2000" b="1" dirty="0"/>
              <a:t>CREATE TABLE</a:t>
            </a:r>
          </a:p>
        </p:txBody>
      </p:sp>
      <p:sp>
        <p:nvSpPr>
          <p:cNvPr id="9" name="Rectangle 8">
            <a:extLst>
              <a:ext uri="{FF2B5EF4-FFF2-40B4-BE49-F238E27FC236}">
                <a16:creationId xmlns:a16="http://schemas.microsoft.com/office/drawing/2014/main" id="{4CEF0172-2FD4-43A2-8F64-AB9D84C3AE42}"/>
              </a:ext>
            </a:extLst>
          </p:cNvPr>
          <p:cNvSpPr/>
          <p:nvPr/>
        </p:nvSpPr>
        <p:spPr>
          <a:xfrm>
            <a:off x="1579419" y="1006613"/>
            <a:ext cx="9380676" cy="707886"/>
          </a:xfrm>
          <a:prstGeom prst="rect">
            <a:avLst/>
          </a:prstGeom>
          <a:ln>
            <a:solidFill>
              <a:schemeClr val="tx1"/>
            </a:solidFill>
          </a:ln>
        </p:spPr>
        <p:txBody>
          <a:bodyPr wrap="square">
            <a:spAutoFit/>
          </a:bodyPr>
          <a:lstStyle/>
          <a:p>
            <a:r>
              <a:rPr lang="en-US" sz="2000" dirty="0"/>
              <a:t>Before you can store data in a database, you must first define the structure of the data.</a:t>
            </a:r>
          </a:p>
          <a:p>
            <a:r>
              <a:rPr lang="en-US" sz="2000" dirty="0"/>
              <a:t>This SQL CREATE TABLE statement defines a new table to store the data.</a:t>
            </a:r>
            <a:endParaRPr lang="en-IN" sz="2000" dirty="0"/>
          </a:p>
        </p:txBody>
      </p:sp>
      <p:pic>
        <p:nvPicPr>
          <p:cNvPr id="5" name="Picture 4">
            <a:extLst>
              <a:ext uri="{FF2B5EF4-FFF2-40B4-BE49-F238E27FC236}">
                <a16:creationId xmlns:a16="http://schemas.microsoft.com/office/drawing/2014/main" id="{60CB66B1-7A19-487B-833D-DEDF8C4BAF23}"/>
              </a:ext>
            </a:extLst>
          </p:cNvPr>
          <p:cNvPicPr>
            <a:picLocks noChangeAspect="1"/>
          </p:cNvPicPr>
          <p:nvPr/>
        </p:nvPicPr>
        <p:blipFill rotWithShape="1">
          <a:blip r:embed="rId2"/>
          <a:srcRect l="15454" t="20188" r="41705" b="46943"/>
          <a:stretch/>
        </p:blipFill>
        <p:spPr>
          <a:xfrm>
            <a:off x="1579419" y="2119276"/>
            <a:ext cx="9380676" cy="4046501"/>
          </a:xfrm>
          <a:prstGeom prst="rect">
            <a:avLst/>
          </a:prstGeom>
          <a:ln>
            <a:solidFill>
              <a:srgbClr val="00B0F0"/>
            </a:solidFill>
          </a:ln>
        </p:spPr>
      </p:pic>
    </p:spTree>
    <p:extLst>
      <p:ext uri="{BB962C8B-B14F-4D97-AF65-F5344CB8AC3E}">
        <p14:creationId xmlns:p14="http://schemas.microsoft.com/office/powerpoint/2010/main" val="3837217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t>ADDING DATA TO THE TABLE</a:t>
            </a:r>
          </a:p>
          <a:p>
            <a:endParaRPr lang="en-IN" sz="2000" dirty="0"/>
          </a:p>
          <a:p>
            <a:r>
              <a:rPr lang="en-US" sz="2000" dirty="0"/>
              <a:t>SQL is also used to add new data to the table.</a:t>
            </a:r>
          </a:p>
        </p:txBody>
      </p:sp>
      <p:pic>
        <p:nvPicPr>
          <p:cNvPr id="5" name="Picture 4">
            <a:extLst>
              <a:ext uri="{FF2B5EF4-FFF2-40B4-BE49-F238E27FC236}">
                <a16:creationId xmlns:a16="http://schemas.microsoft.com/office/drawing/2014/main" id="{97E8AE0E-ABF0-4D78-9A6D-EA79C1270CB7}"/>
              </a:ext>
            </a:extLst>
          </p:cNvPr>
          <p:cNvPicPr>
            <a:picLocks noChangeAspect="1"/>
          </p:cNvPicPr>
          <p:nvPr/>
        </p:nvPicPr>
        <p:blipFill rotWithShape="1">
          <a:blip r:embed="rId2"/>
          <a:srcRect l="15568" t="32516" r="46136" b="20996"/>
          <a:stretch/>
        </p:blipFill>
        <p:spPr>
          <a:xfrm>
            <a:off x="2646218" y="1482436"/>
            <a:ext cx="6899563" cy="4708906"/>
          </a:xfrm>
          <a:prstGeom prst="rect">
            <a:avLst/>
          </a:prstGeom>
          <a:ln>
            <a:solidFill>
              <a:srgbClr val="00B0F0"/>
            </a:solidFill>
          </a:ln>
        </p:spPr>
      </p:pic>
    </p:spTree>
    <p:extLst>
      <p:ext uri="{BB962C8B-B14F-4D97-AF65-F5344CB8AC3E}">
        <p14:creationId xmlns:p14="http://schemas.microsoft.com/office/powerpoint/2010/main" val="31783480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t>RETRIEVING DATA</a:t>
            </a:r>
          </a:p>
          <a:p>
            <a:endParaRPr lang="en-IN" sz="2000" dirty="0"/>
          </a:p>
          <a:p>
            <a:r>
              <a:rPr lang="en-IN" sz="2000" dirty="0"/>
              <a:t>The SQL statement that retrieves data from the table is called </a:t>
            </a:r>
            <a:r>
              <a:rPr lang="en-IN" sz="2000" b="1" dirty="0"/>
              <a:t>SELECT</a:t>
            </a:r>
            <a:r>
              <a:rPr lang="en-IN" sz="2000" dirty="0"/>
              <a:t>. </a:t>
            </a:r>
          </a:p>
        </p:txBody>
      </p:sp>
      <p:sp>
        <p:nvSpPr>
          <p:cNvPr id="8" name="Rectangle 7">
            <a:extLst>
              <a:ext uri="{FF2B5EF4-FFF2-40B4-BE49-F238E27FC236}">
                <a16:creationId xmlns:a16="http://schemas.microsoft.com/office/drawing/2014/main" id="{B26B76CF-F6B4-48FB-B7D7-473C76BA7F64}"/>
              </a:ext>
            </a:extLst>
          </p:cNvPr>
          <p:cNvSpPr/>
          <p:nvPr/>
        </p:nvSpPr>
        <p:spPr>
          <a:xfrm>
            <a:off x="1679671" y="5511230"/>
            <a:ext cx="9797954" cy="400110"/>
          </a:xfrm>
          <a:prstGeom prst="rect">
            <a:avLst/>
          </a:prstGeom>
        </p:spPr>
        <p:txBody>
          <a:bodyPr wrap="square">
            <a:spAutoFit/>
          </a:bodyPr>
          <a:lstStyle/>
          <a:p>
            <a:r>
              <a:rPr lang="en-IN" sz="2000" dirty="0"/>
              <a:t>The results of the query appear, in tabular form, immediately after the request.</a:t>
            </a:r>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090003" y="1823010"/>
            <a:ext cx="5997" cy="3580263"/>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A842F2-0634-4AE1-BB32-B963D1D7C83E}"/>
              </a:ext>
            </a:extLst>
          </p:cNvPr>
          <p:cNvPicPr>
            <a:picLocks noChangeAspect="1"/>
          </p:cNvPicPr>
          <p:nvPr/>
        </p:nvPicPr>
        <p:blipFill rotWithShape="1">
          <a:blip r:embed="rId2"/>
          <a:srcRect l="16071" t="56569" r="64518" b="21198"/>
          <a:stretch/>
        </p:blipFill>
        <p:spPr>
          <a:xfrm>
            <a:off x="6488192" y="2067672"/>
            <a:ext cx="4878660" cy="3141753"/>
          </a:xfrm>
          <a:prstGeom prst="rect">
            <a:avLst/>
          </a:prstGeom>
          <a:ln>
            <a:solidFill>
              <a:srgbClr val="00B0F0"/>
            </a:solidFill>
          </a:ln>
        </p:spPr>
      </p:pic>
      <p:pic>
        <p:nvPicPr>
          <p:cNvPr id="10" name="Picture 9">
            <a:extLst>
              <a:ext uri="{FF2B5EF4-FFF2-40B4-BE49-F238E27FC236}">
                <a16:creationId xmlns:a16="http://schemas.microsoft.com/office/drawing/2014/main" id="{3280EBC4-503B-459D-A8ED-DF25EBE53418}"/>
              </a:ext>
            </a:extLst>
          </p:cNvPr>
          <p:cNvPicPr>
            <a:picLocks noChangeAspect="1"/>
          </p:cNvPicPr>
          <p:nvPr/>
        </p:nvPicPr>
        <p:blipFill rotWithShape="1">
          <a:blip r:embed="rId3"/>
          <a:srcRect l="16026" t="53057" r="61011" b="21198"/>
          <a:stretch/>
        </p:blipFill>
        <p:spPr>
          <a:xfrm>
            <a:off x="1586644" y="2292998"/>
            <a:ext cx="4160458" cy="2622487"/>
          </a:xfrm>
          <a:prstGeom prst="rect">
            <a:avLst/>
          </a:prstGeom>
          <a:ln>
            <a:solidFill>
              <a:srgbClr val="00B0F0"/>
            </a:solidFill>
          </a:ln>
        </p:spPr>
      </p:pic>
    </p:spTree>
    <p:extLst>
      <p:ext uri="{BB962C8B-B14F-4D97-AF65-F5344CB8AC3E}">
        <p14:creationId xmlns:p14="http://schemas.microsoft.com/office/powerpoint/2010/main" val="22680333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015663"/>
          </a:xfrm>
          <a:prstGeom prst="rect">
            <a:avLst/>
          </a:prstGeom>
        </p:spPr>
        <p:txBody>
          <a:bodyPr wrap="square">
            <a:spAutoFit/>
          </a:bodyPr>
          <a:lstStyle/>
          <a:p>
            <a:r>
              <a:rPr lang="en-IN" sz="2000" b="1" dirty="0"/>
              <a:t>UPDATING THE TABLE</a:t>
            </a:r>
          </a:p>
          <a:p>
            <a:endParaRPr lang="en-IN" sz="2000" dirty="0"/>
          </a:p>
          <a:p>
            <a:r>
              <a:rPr lang="en-US" sz="2000" dirty="0"/>
              <a:t>The SQL language is also used to modify data that is already stored in the table</a:t>
            </a:r>
            <a:endParaRPr lang="en-IN" sz="2000" dirty="0"/>
          </a:p>
        </p:txBody>
      </p:sp>
      <p:pic>
        <p:nvPicPr>
          <p:cNvPr id="3" name="Picture 2">
            <a:extLst>
              <a:ext uri="{FF2B5EF4-FFF2-40B4-BE49-F238E27FC236}">
                <a16:creationId xmlns:a16="http://schemas.microsoft.com/office/drawing/2014/main" id="{3BB204E3-2875-471C-8BE4-D772B164A707}"/>
              </a:ext>
            </a:extLst>
          </p:cNvPr>
          <p:cNvPicPr>
            <a:picLocks noChangeAspect="1"/>
          </p:cNvPicPr>
          <p:nvPr/>
        </p:nvPicPr>
        <p:blipFill rotWithShape="1">
          <a:blip r:embed="rId2"/>
          <a:srcRect l="15568" t="32112" r="60000" b="35751"/>
          <a:stretch/>
        </p:blipFill>
        <p:spPr>
          <a:xfrm>
            <a:off x="2438401" y="1547822"/>
            <a:ext cx="6733308" cy="4979529"/>
          </a:xfrm>
          <a:prstGeom prst="rect">
            <a:avLst/>
          </a:prstGeom>
          <a:ln>
            <a:solidFill>
              <a:srgbClr val="00B0F0"/>
            </a:solidFill>
          </a:ln>
        </p:spPr>
      </p:pic>
    </p:spTree>
    <p:extLst>
      <p:ext uri="{BB962C8B-B14F-4D97-AF65-F5344CB8AC3E}">
        <p14:creationId xmlns:p14="http://schemas.microsoft.com/office/powerpoint/2010/main" val="94801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323439"/>
          </a:xfrm>
          <a:prstGeom prst="rect">
            <a:avLst/>
          </a:prstGeom>
        </p:spPr>
        <p:txBody>
          <a:bodyPr wrap="square">
            <a:spAutoFit/>
          </a:bodyPr>
          <a:lstStyle/>
          <a:p>
            <a:r>
              <a:rPr lang="en-IN" sz="2000" b="1" dirty="0"/>
              <a:t>DELETING DATA</a:t>
            </a:r>
          </a:p>
          <a:p>
            <a:endParaRPr lang="en-IN" sz="2000" dirty="0"/>
          </a:p>
          <a:p>
            <a:r>
              <a:rPr lang="en-US" sz="2000" dirty="0"/>
              <a:t>Just as the SQL INSERT statement adds new data to the Table, the SQL DELETE statement removes specified data from the Table. </a:t>
            </a:r>
            <a:endParaRPr lang="en-IN" sz="2000" dirty="0"/>
          </a:p>
        </p:txBody>
      </p:sp>
      <p:pic>
        <p:nvPicPr>
          <p:cNvPr id="3" name="Picture 2">
            <a:extLst>
              <a:ext uri="{FF2B5EF4-FFF2-40B4-BE49-F238E27FC236}">
                <a16:creationId xmlns:a16="http://schemas.microsoft.com/office/drawing/2014/main" id="{89682660-824E-468C-B9B8-8B9736FC6FF5}"/>
              </a:ext>
            </a:extLst>
          </p:cNvPr>
          <p:cNvPicPr>
            <a:picLocks noChangeAspect="1"/>
          </p:cNvPicPr>
          <p:nvPr/>
        </p:nvPicPr>
        <p:blipFill rotWithShape="1">
          <a:blip r:embed="rId2"/>
          <a:srcRect l="15796" t="26049" r="57159" b="45250"/>
          <a:stretch/>
        </p:blipFill>
        <p:spPr>
          <a:xfrm>
            <a:off x="2604654" y="1814945"/>
            <a:ext cx="6982691" cy="4166158"/>
          </a:xfrm>
          <a:prstGeom prst="rect">
            <a:avLst/>
          </a:prstGeom>
          <a:ln>
            <a:solidFill>
              <a:srgbClr val="00B0F0"/>
            </a:solidFill>
          </a:ln>
        </p:spPr>
      </p:pic>
    </p:spTree>
    <p:extLst>
      <p:ext uri="{BB962C8B-B14F-4D97-AF65-F5344CB8AC3E}">
        <p14:creationId xmlns:p14="http://schemas.microsoft.com/office/powerpoint/2010/main" val="392756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513973" y="330649"/>
            <a:ext cx="9963652" cy="1631216"/>
          </a:xfrm>
          <a:prstGeom prst="rect">
            <a:avLst/>
          </a:prstGeom>
        </p:spPr>
        <p:txBody>
          <a:bodyPr wrap="square">
            <a:spAutoFit/>
          </a:bodyPr>
          <a:lstStyle/>
          <a:p>
            <a:r>
              <a:rPr lang="en-IN" sz="2000" b="1" dirty="0"/>
              <a:t>EMPTY AND DELETE THE TABLE</a:t>
            </a:r>
          </a:p>
          <a:p>
            <a:endParaRPr lang="en-IN" sz="2000" dirty="0"/>
          </a:p>
          <a:p>
            <a:r>
              <a:rPr lang="en-US" sz="2000" dirty="0"/>
              <a:t>If you discover later that you no longer need to store the data in the database, you can erase the data from table(keeping the structure as it is) or remove the table(and all of the data it contains) with the DROP and TRUNCATE.</a:t>
            </a:r>
            <a:endParaRPr lang="en-IN" sz="2000" dirty="0"/>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876764" y="2181835"/>
            <a:ext cx="0" cy="4389471"/>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1BDDA8E-56E2-4057-BA55-3281CB41D4CF}"/>
              </a:ext>
            </a:extLst>
          </p:cNvPr>
          <p:cNvSpPr txBox="1"/>
          <p:nvPr/>
        </p:nvSpPr>
        <p:spPr>
          <a:xfrm>
            <a:off x="1589374" y="5051678"/>
            <a:ext cx="4811415" cy="646331"/>
          </a:xfrm>
          <a:prstGeom prst="rect">
            <a:avLst/>
          </a:prstGeom>
          <a:noFill/>
        </p:spPr>
        <p:txBody>
          <a:bodyPr wrap="square" rtlCol="0">
            <a:spAutoFit/>
          </a:bodyPr>
          <a:lstStyle/>
          <a:p>
            <a:r>
              <a:rPr lang="en-US" dirty="0"/>
              <a:t>TRUNCATE deletes all the records from the table but structure of table remains as it is.</a:t>
            </a:r>
          </a:p>
        </p:txBody>
      </p:sp>
      <p:sp>
        <p:nvSpPr>
          <p:cNvPr id="15" name="TextBox 14">
            <a:extLst>
              <a:ext uri="{FF2B5EF4-FFF2-40B4-BE49-F238E27FC236}">
                <a16:creationId xmlns:a16="http://schemas.microsoft.com/office/drawing/2014/main" id="{772FF7A3-5E53-4129-8800-C44AE67C5BA9}"/>
              </a:ext>
            </a:extLst>
          </p:cNvPr>
          <p:cNvSpPr txBox="1"/>
          <p:nvPr/>
        </p:nvSpPr>
        <p:spPr>
          <a:xfrm>
            <a:off x="7171012" y="5051677"/>
            <a:ext cx="4811415" cy="646331"/>
          </a:xfrm>
          <a:prstGeom prst="rect">
            <a:avLst/>
          </a:prstGeom>
          <a:noFill/>
        </p:spPr>
        <p:txBody>
          <a:bodyPr wrap="square" rtlCol="0">
            <a:spAutoFit/>
          </a:bodyPr>
          <a:lstStyle/>
          <a:p>
            <a:r>
              <a:rPr lang="en-US" dirty="0"/>
              <a:t>DROP deletes everything- records as well as table structure.</a:t>
            </a:r>
          </a:p>
        </p:txBody>
      </p:sp>
      <p:pic>
        <p:nvPicPr>
          <p:cNvPr id="3" name="Picture 2">
            <a:extLst>
              <a:ext uri="{FF2B5EF4-FFF2-40B4-BE49-F238E27FC236}">
                <a16:creationId xmlns:a16="http://schemas.microsoft.com/office/drawing/2014/main" id="{CF2B7BF8-67F3-4182-AB4F-20F20BC76EE7}"/>
              </a:ext>
            </a:extLst>
          </p:cNvPr>
          <p:cNvPicPr>
            <a:picLocks noChangeAspect="1"/>
          </p:cNvPicPr>
          <p:nvPr/>
        </p:nvPicPr>
        <p:blipFill rotWithShape="1">
          <a:blip r:embed="rId2"/>
          <a:srcRect l="15681" t="42016" r="63296" b="41006"/>
          <a:stretch/>
        </p:blipFill>
        <p:spPr>
          <a:xfrm>
            <a:off x="1513973" y="2508984"/>
            <a:ext cx="5001240" cy="2270834"/>
          </a:xfrm>
          <a:prstGeom prst="rect">
            <a:avLst/>
          </a:prstGeom>
          <a:ln>
            <a:solidFill>
              <a:srgbClr val="00B0F0"/>
            </a:solidFill>
          </a:ln>
        </p:spPr>
      </p:pic>
      <p:pic>
        <p:nvPicPr>
          <p:cNvPr id="5" name="Picture 4">
            <a:extLst>
              <a:ext uri="{FF2B5EF4-FFF2-40B4-BE49-F238E27FC236}">
                <a16:creationId xmlns:a16="http://schemas.microsoft.com/office/drawing/2014/main" id="{C98971E2-F6BC-4415-BEC0-9951BFC8DAEF}"/>
              </a:ext>
            </a:extLst>
          </p:cNvPr>
          <p:cNvPicPr>
            <a:picLocks noChangeAspect="1"/>
          </p:cNvPicPr>
          <p:nvPr/>
        </p:nvPicPr>
        <p:blipFill rotWithShape="1">
          <a:blip r:embed="rId3"/>
          <a:srcRect l="16136" t="49975" r="67153" b="42825"/>
          <a:stretch/>
        </p:blipFill>
        <p:spPr>
          <a:xfrm>
            <a:off x="7171012" y="2651472"/>
            <a:ext cx="4611404" cy="1116964"/>
          </a:xfrm>
          <a:prstGeom prst="rect">
            <a:avLst/>
          </a:prstGeom>
          <a:ln>
            <a:solidFill>
              <a:srgbClr val="00B0F0"/>
            </a:solidFill>
          </a:ln>
        </p:spPr>
      </p:pic>
    </p:spTree>
    <p:extLst>
      <p:ext uri="{BB962C8B-B14F-4D97-AF65-F5344CB8AC3E}">
        <p14:creationId xmlns:p14="http://schemas.microsoft.com/office/powerpoint/2010/main" val="18878159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122218" y="330649"/>
            <a:ext cx="10660207" cy="1631216"/>
          </a:xfrm>
          <a:prstGeom prst="rect">
            <a:avLst/>
          </a:prstGeom>
        </p:spPr>
        <p:txBody>
          <a:bodyPr wrap="square">
            <a:spAutoFit/>
          </a:bodyPr>
          <a:lstStyle/>
          <a:p>
            <a:r>
              <a:rPr lang="en-IN" sz="2000" b="1" dirty="0"/>
              <a:t>WHAT IS DATA?</a:t>
            </a:r>
          </a:p>
          <a:p>
            <a:endParaRPr lang="en-IN" sz="2000" dirty="0"/>
          </a:p>
          <a:p>
            <a:r>
              <a:rPr lang="en-US" sz="2000" b="1" dirty="0"/>
              <a:t>Data</a:t>
            </a:r>
            <a:r>
              <a:rPr lang="en-US" sz="2000" dirty="0"/>
              <a:t> refers to any information or facts that can be recorded, stored, and processed in a tabular form.</a:t>
            </a:r>
          </a:p>
          <a:p>
            <a:r>
              <a:rPr lang="en-US" sz="2000" dirty="0"/>
              <a:t>It can be in </a:t>
            </a:r>
            <a:r>
              <a:rPr lang="en-US" sz="2000" b="1" dirty="0"/>
              <a:t>various forms</a:t>
            </a:r>
            <a:r>
              <a:rPr lang="en-US" sz="2000" dirty="0"/>
              <a:t>, such as text, numbers, images, audio, or video.</a:t>
            </a:r>
          </a:p>
          <a:p>
            <a:r>
              <a:rPr lang="en-US" sz="2000" b="1" dirty="0"/>
              <a:t>Examples</a:t>
            </a:r>
            <a:r>
              <a:rPr lang="en-US" sz="2000" dirty="0"/>
              <a:t> of data include customer names, product prices, temperature readings, and more</a:t>
            </a:r>
            <a:endParaRPr lang="en-IN" sz="2000" dirty="0"/>
          </a:p>
        </p:txBody>
      </p:sp>
      <p:cxnSp>
        <p:nvCxnSpPr>
          <p:cNvPr id="7" name="Straight Connector 6">
            <a:extLst>
              <a:ext uri="{FF2B5EF4-FFF2-40B4-BE49-F238E27FC236}">
                <a16:creationId xmlns:a16="http://schemas.microsoft.com/office/drawing/2014/main" id="{56D8E4A3-EDFE-4D48-B602-AD7461D59371}"/>
              </a:ext>
            </a:extLst>
          </p:cNvPr>
          <p:cNvCxnSpPr>
            <a:cxnSpLocks/>
          </p:cNvCxnSpPr>
          <p:nvPr/>
        </p:nvCxnSpPr>
        <p:spPr>
          <a:xfrm>
            <a:off x="6876764" y="2181835"/>
            <a:ext cx="0" cy="4389471"/>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72FF7A3-5E53-4129-8800-C44AE67C5BA9}"/>
              </a:ext>
            </a:extLst>
          </p:cNvPr>
          <p:cNvSpPr txBox="1"/>
          <p:nvPr/>
        </p:nvSpPr>
        <p:spPr>
          <a:xfrm>
            <a:off x="6971010" y="2749346"/>
            <a:ext cx="4811415" cy="2862322"/>
          </a:xfrm>
          <a:prstGeom prst="rect">
            <a:avLst/>
          </a:prstGeom>
          <a:noFill/>
        </p:spPr>
        <p:txBody>
          <a:bodyPr wrap="square" rtlCol="0">
            <a:spAutoFit/>
          </a:bodyPr>
          <a:lstStyle/>
          <a:p>
            <a:r>
              <a:rPr lang="en-US" dirty="0"/>
              <a:t>In short, Information that is stored in this tabular form is called DATA.</a:t>
            </a:r>
          </a:p>
          <a:p>
            <a:endParaRPr lang="en-US" dirty="0"/>
          </a:p>
          <a:p>
            <a:r>
              <a:rPr lang="en-US" dirty="0"/>
              <a:t>We store it in tabular form for future references, the way to store contact details in our mobiles so that in future when there is need we can call particular person.</a:t>
            </a:r>
          </a:p>
          <a:p>
            <a:endParaRPr lang="en-US" dirty="0"/>
          </a:p>
          <a:p>
            <a:r>
              <a:rPr lang="en-US" dirty="0"/>
              <a:t>This data is stored in any physical format like </a:t>
            </a:r>
            <a:r>
              <a:rPr lang="en-US" dirty="0" err="1"/>
              <a:t>harddisk</a:t>
            </a:r>
            <a:r>
              <a:rPr lang="en-US" dirty="0"/>
              <a:t>, server, etc.</a:t>
            </a:r>
          </a:p>
        </p:txBody>
      </p:sp>
      <p:sp>
        <p:nvSpPr>
          <p:cNvPr id="20" name="TextBox 19">
            <a:extLst>
              <a:ext uri="{FF2B5EF4-FFF2-40B4-BE49-F238E27FC236}">
                <a16:creationId xmlns:a16="http://schemas.microsoft.com/office/drawing/2014/main" id="{C8F18855-8A75-4C86-BC80-3EFCCF55851B}"/>
              </a:ext>
            </a:extLst>
          </p:cNvPr>
          <p:cNvSpPr txBox="1"/>
          <p:nvPr/>
        </p:nvSpPr>
        <p:spPr>
          <a:xfrm>
            <a:off x="2983538" y="2713928"/>
            <a:ext cx="1728839" cy="369332"/>
          </a:xfrm>
          <a:prstGeom prst="rect">
            <a:avLst/>
          </a:prstGeom>
          <a:noFill/>
        </p:spPr>
        <p:txBody>
          <a:bodyPr wrap="square" rtlCol="0">
            <a:spAutoFit/>
          </a:bodyPr>
          <a:lstStyle/>
          <a:p>
            <a:r>
              <a:rPr lang="en-US" dirty="0"/>
              <a:t>Student Table</a:t>
            </a:r>
            <a:endParaRPr lang="en-IN" dirty="0"/>
          </a:p>
        </p:txBody>
      </p:sp>
      <p:graphicFrame>
        <p:nvGraphicFramePr>
          <p:cNvPr id="10" name="Table 9">
            <a:extLst>
              <a:ext uri="{FF2B5EF4-FFF2-40B4-BE49-F238E27FC236}">
                <a16:creationId xmlns:a16="http://schemas.microsoft.com/office/drawing/2014/main" id="{611156F8-28BC-4F74-AB89-AF9C8E92021D}"/>
              </a:ext>
            </a:extLst>
          </p:cNvPr>
          <p:cNvGraphicFramePr>
            <a:graphicFrameLocks noGrp="1"/>
          </p:cNvGraphicFramePr>
          <p:nvPr>
            <p:extLst/>
          </p:nvPr>
        </p:nvGraphicFramePr>
        <p:xfrm>
          <a:off x="1318622" y="3194255"/>
          <a:ext cx="5242256" cy="1828800"/>
        </p:xfrm>
        <a:graphic>
          <a:graphicData uri="http://schemas.openxmlformats.org/drawingml/2006/table">
            <a:tbl>
              <a:tblPr firstRow="1" bandRow="1">
                <a:tableStyleId>{5C22544A-7EE6-4342-B048-85BDC9FD1C3A}</a:tableStyleId>
              </a:tblPr>
              <a:tblGrid>
                <a:gridCol w="1310564">
                  <a:extLst>
                    <a:ext uri="{9D8B030D-6E8A-4147-A177-3AD203B41FA5}">
                      <a16:colId xmlns:a16="http://schemas.microsoft.com/office/drawing/2014/main" val="2754427420"/>
                    </a:ext>
                  </a:extLst>
                </a:gridCol>
                <a:gridCol w="1310564">
                  <a:extLst>
                    <a:ext uri="{9D8B030D-6E8A-4147-A177-3AD203B41FA5}">
                      <a16:colId xmlns:a16="http://schemas.microsoft.com/office/drawing/2014/main" val="3276035722"/>
                    </a:ext>
                  </a:extLst>
                </a:gridCol>
                <a:gridCol w="1310564">
                  <a:extLst>
                    <a:ext uri="{9D8B030D-6E8A-4147-A177-3AD203B41FA5}">
                      <a16:colId xmlns:a16="http://schemas.microsoft.com/office/drawing/2014/main" val="946297017"/>
                    </a:ext>
                  </a:extLst>
                </a:gridCol>
                <a:gridCol w="1310564">
                  <a:extLst>
                    <a:ext uri="{9D8B030D-6E8A-4147-A177-3AD203B41FA5}">
                      <a16:colId xmlns:a16="http://schemas.microsoft.com/office/drawing/2014/main" val="3049328681"/>
                    </a:ext>
                  </a:extLst>
                </a:gridCol>
              </a:tblGrid>
              <a:tr h="365076">
                <a:tc>
                  <a:txBody>
                    <a:bodyPr/>
                    <a:lstStyle/>
                    <a:p>
                      <a:r>
                        <a:rPr lang="en-US" dirty="0" err="1"/>
                        <a:t>StudID</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Name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Age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t>Gender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1055597389"/>
                  </a:ext>
                </a:extLst>
              </a:tr>
              <a:tr h="365076">
                <a:tc>
                  <a:txBody>
                    <a:bodyPr/>
                    <a:lstStyle/>
                    <a:p>
                      <a:r>
                        <a:rPr lang="en-US" dirty="0"/>
                        <a:t>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Ram</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127494"/>
                  </a:ext>
                </a:extLst>
              </a:tr>
              <a:tr h="365076">
                <a:tc>
                  <a:txBody>
                    <a:bodyPr/>
                    <a:lstStyle/>
                    <a:p>
                      <a:r>
                        <a:rPr lang="en-US" dirty="0"/>
                        <a:t>2</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Sana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Female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45296610"/>
                  </a:ext>
                </a:extLst>
              </a:tr>
              <a:tr h="365076">
                <a:tc>
                  <a:txBody>
                    <a:bodyPr/>
                    <a:lstStyle/>
                    <a:p>
                      <a:r>
                        <a:rPr lang="en-US" dirty="0"/>
                        <a:t>3</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John</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21</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8215005"/>
                  </a:ext>
                </a:extLst>
              </a:tr>
              <a:tr h="365076">
                <a:tc>
                  <a:txBody>
                    <a:bodyPr/>
                    <a:lstStyle/>
                    <a:p>
                      <a:r>
                        <a:rPr lang="en-US" dirty="0"/>
                        <a:t>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Peter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30</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Male</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8690829"/>
                  </a:ext>
                </a:extLst>
              </a:tr>
            </a:tbl>
          </a:graphicData>
        </a:graphic>
      </p:graphicFrame>
    </p:spTree>
    <p:extLst>
      <p:ext uri="{BB962C8B-B14F-4D97-AF65-F5344CB8AC3E}">
        <p14:creationId xmlns:p14="http://schemas.microsoft.com/office/powerpoint/2010/main" val="2669130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394305" y="637309"/>
            <a:ext cx="9963652" cy="3785652"/>
          </a:xfrm>
          <a:prstGeom prst="rect">
            <a:avLst/>
          </a:prstGeom>
        </p:spPr>
        <p:txBody>
          <a:bodyPr wrap="square">
            <a:spAutoFit/>
          </a:bodyPr>
          <a:lstStyle/>
          <a:p>
            <a:r>
              <a:rPr lang="en-IN" sz="2000" b="1" dirty="0"/>
              <a:t>WHAT IS DATABASE?</a:t>
            </a:r>
          </a:p>
          <a:p>
            <a:endParaRPr lang="en-IN" sz="2000" dirty="0"/>
          </a:p>
          <a:p>
            <a:r>
              <a:rPr lang="en-US" sz="2000" dirty="0"/>
              <a:t>A </a:t>
            </a:r>
            <a:r>
              <a:rPr lang="en-US" sz="2000" b="1" dirty="0"/>
              <a:t>database</a:t>
            </a:r>
            <a:r>
              <a:rPr lang="en-US" sz="2000" dirty="0"/>
              <a:t> is a structured collection of data that is organized for efficient storage, retrieval, and management.</a:t>
            </a:r>
          </a:p>
          <a:p>
            <a:r>
              <a:rPr lang="en-US" sz="2000" dirty="0"/>
              <a:t>It provides a way to store and manage large amounts of data in a systematic manner.</a:t>
            </a:r>
          </a:p>
          <a:p>
            <a:r>
              <a:rPr lang="en-US" sz="2000" dirty="0"/>
              <a:t>Databases can be relational (using tables) or non-relational (using other data models).</a:t>
            </a:r>
          </a:p>
          <a:p>
            <a:endParaRPr lang="en-US" sz="2000" dirty="0"/>
          </a:p>
          <a:p>
            <a:r>
              <a:rPr lang="en-US" sz="2000" dirty="0"/>
              <a:t>Database is a storage container where we can </a:t>
            </a:r>
          </a:p>
          <a:p>
            <a:pPr marL="342900" indent="-342900">
              <a:buFont typeface="Arial" panose="020B0604020202020204" pitchFamily="34" charset="0"/>
              <a:buChar char="•"/>
            </a:pPr>
            <a:r>
              <a:rPr lang="en-US" sz="2000" dirty="0"/>
              <a:t>create tables, </a:t>
            </a:r>
          </a:p>
          <a:p>
            <a:pPr marL="342900" indent="-342900">
              <a:buFont typeface="Arial" panose="020B0604020202020204" pitchFamily="34" charset="0"/>
              <a:buChar char="•"/>
            </a:pPr>
            <a:r>
              <a:rPr lang="en-US" sz="2000" dirty="0"/>
              <a:t>insert data in tables, </a:t>
            </a:r>
          </a:p>
          <a:p>
            <a:pPr marL="342900" indent="-342900">
              <a:buFont typeface="Arial" panose="020B0604020202020204" pitchFamily="34" charset="0"/>
              <a:buChar char="•"/>
            </a:pPr>
            <a:r>
              <a:rPr lang="en-US" sz="2000" dirty="0"/>
              <a:t>update/modify existing data in a table, </a:t>
            </a:r>
          </a:p>
          <a:p>
            <a:pPr marL="342900" indent="-342900">
              <a:buFont typeface="Arial" panose="020B0604020202020204" pitchFamily="34" charset="0"/>
              <a:buChar char="•"/>
            </a:pPr>
            <a:r>
              <a:rPr lang="en-US" sz="2000" dirty="0"/>
              <a:t>delete data/table.</a:t>
            </a:r>
          </a:p>
        </p:txBody>
      </p:sp>
    </p:spTree>
    <p:extLst>
      <p:ext uri="{BB962C8B-B14F-4D97-AF65-F5344CB8AC3E}">
        <p14:creationId xmlns:p14="http://schemas.microsoft.com/office/powerpoint/2010/main" val="3331924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D1B37D25-D276-49CA-994C-478EA78A28A5}"/>
              </a:ext>
            </a:extLst>
          </p:cNvPr>
          <p:cNvSpPr/>
          <p:nvPr/>
        </p:nvSpPr>
        <p:spPr>
          <a:xfrm>
            <a:off x="1615978" y="997527"/>
            <a:ext cx="9963652" cy="1631216"/>
          </a:xfrm>
          <a:prstGeom prst="rect">
            <a:avLst/>
          </a:prstGeom>
        </p:spPr>
        <p:txBody>
          <a:bodyPr wrap="square">
            <a:spAutoFit/>
          </a:bodyPr>
          <a:lstStyle/>
          <a:p>
            <a:endParaRPr lang="en-US" sz="2000" dirty="0"/>
          </a:p>
          <a:p>
            <a:r>
              <a:rPr lang="en-US" sz="2000" dirty="0"/>
              <a:t>A </a:t>
            </a:r>
            <a:r>
              <a:rPr lang="en-US" sz="2000" b="1" dirty="0"/>
              <a:t>DBMS</a:t>
            </a:r>
            <a:r>
              <a:rPr lang="en-US" sz="2000" dirty="0"/>
              <a:t>(DATABASE MANAGEMENT SYSTEM) is software that allows users to interact with databases.</a:t>
            </a:r>
          </a:p>
          <a:p>
            <a:r>
              <a:rPr lang="en-US" sz="2000" dirty="0"/>
              <a:t>It provides tools for creating, modifying, querying, and maintaining databases.</a:t>
            </a:r>
          </a:p>
          <a:p>
            <a:r>
              <a:rPr lang="en-US" sz="2000" b="1" dirty="0"/>
              <a:t>Examples</a:t>
            </a:r>
            <a:r>
              <a:rPr lang="en-US" sz="2000" dirty="0"/>
              <a:t> of DBMS include  </a:t>
            </a:r>
            <a:r>
              <a:rPr lang="en-US" sz="2000" dirty="0">
                <a:sym typeface="Wingdings" panose="05000000000000000000" pitchFamily="2" charset="2"/>
              </a:rPr>
              <a:t></a:t>
            </a:r>
            <a:endParaRPr lang="en-IN" sz="2000" dirty="0"/>
          </a:p>
        </p:txBody>
      </p:sp>
      <p:pic>
        <p:nvPicPr>
          <p:cNvPr id="3" name="Picture 2">
            <a:extLst>
              <a:ext uri="{FF2B5EF4-FFF2-40B4-BE49-F238E27FC236}">
                <a16:creationId xmlns:a16="http://schemas.microsoft.com/office/drawing/2014/main" id="{9D867C56-CBBF-442B-B3F3-5D2CA14D46EF}"/>
              </a:ext>
            </a:extLst>
          </p:cNvPr>
          <p:cNvPicPr>
            <a:picLocks noChangeAspect="1"/>
          </p:cNvPicPr>
          <p:nvPr/>
        </p:nvPicPr>
        <p:blipFill rotWithShape="1">
          <a:blip r:embed="rId2"/>
          <a:srcRect l="26710" t="41632" r="28290" b="15774"/>
          <a:stretch/>
        </p:blipFill>
        <p:spPr>
          <a:xfrm>
            <a:off x="4491678" y="2628743"/>
            <a:ext cx="6938322" cy="3692323"/>
          </a:xfrm>
          <a:prstGeom prst="rect">
            <a:avLst/>
          </a:prstGeom>
          <a:ln>
            <a:solidFill>
              <a:schemeClr val="tx1"/>
            </a:solidFill>
          </a:ln>
        </p:spPr>
      </p:pic>
    </p:spTree>
    <p:extLst>
      <p:ext uri="{BB962C8B-B14F-4D97-AF65-F5344CB8AC3E}">
        <p14:creationId xmlns:p14="http://schemas.microsoft.com/office/powerpoint/2010/main" val="130283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1055384"/>
            <a:ext cx="9988236" cy="400110"/>
          </a:xfrm>
          <a:prstGeom prst="rect">
            <a:avLst/>
          </a:prstGeom>
        </p:spPr>
        <p:txBody>
          <a:bodyPr wrap="square">
            <a:spAutoFit/>
          </a:bodyPr>
          <a:lstStyle/>
          <a:p>
            <a:pPr marL="342900" indent="-342900">
              <a:buFont typeface="Arial" panose="020B0604020202020204" pitchFamily="34" charset="0"/>
              <a:buChar char="•"/>
            </a:pPr>
            <a:r>
              <a:rPr lang="en-IN" sz="2000" dirty="0"/>
              <a:t>In browser search MYSQL. Open the official site of </a:t>
            </a:r>
            <a:r>
              <a:rPr lang="en-IN" sz="2000" dirty="0" err="1"/>
              <a:t>MySql</a:t>
            </a:r>
            <a:endParaRPr lang="en-IN" sz="2000" dirty="0"/>
          </a:p>
        </p:txBody>
      </p:sp>
      <p:sp>
        <p:nvSpPr>
          <p:cNvPr id="3" name="TextBox 2">
            <a:extLst>
              <a:ext uri="{FF2B5EF4-FFF2-40B4-BE49-F238E27FC236}">
                <a16:creationId xmlns:a16="http://schemas.microsoft.com/office/drawing/2014/main" id="{FE93FE2A-EBEA-49C6-A368-EB25A5F73E80}"/>
              </a:ext>
            </a:extLst>
          </p:cNvPr>
          <p:cNvSpPr txBox="1"/>
          <p:nvPr/>
        </p:nvSpPr>
        <p:spPr>
          <a:xfrm>
            <a:off x="4644078" y="196426"/>
            <a:ext cx="3678858" cy="461665"/>
          </a:xfrm>
          <a:prstGeom prst="rect">
            <a:avLst/>
          </a:prstGeom>
          <a:noFill/>
        </p:spPr>
        <p:txBody>
          <a:bodyPr wrap="square" rtlCol="0">
            <a:spAutoFit/>
          </a:bodyPr>
          <a:lstStyle/>
          <a:p>
            <a:r>
              <a:rPr lang="en-US" sz="2400" b="1" dirty="0"/>
              <a:t>INSTALLATION OF MYSQL</a:t>
            </a:r>
            <a:endParaRPr lang="en-IN" sz="2400" b="1" dirty="0"/>
          </a:p>
        </p:txBody>
      </p:sp>
      <p:pic>
        <p:nvPicPr>
          <p:cNvPr id="6" name="Picture 5">
            <a:extLst>
              <a:ext uri="{FF2B5EF4-FFF2-40B4-BE49-F238E27FC236}">
                <a16:creationId xmlns:a16="http://schemas.microsoft.com/office/drawing/2014/main" id="{1D42BB19-842D-46BF-947D-DEF68DF99A74}"/>
              </a:ext>
            </a:extLst>
          </p:cNvPr>
          <p:cNvPicPr>
            <a:picLocks noChangeAspect="1"/>
          </p:cNvPicPr>
          <p:nvPr/>
        </p:nvPicPr>
        <p:blipFill rotWithShape="1">
          <a:blip r:embed="rId2">
            <a:extLst>
              <a:ext uri="{28A0092B-C50C-407E-A947-70E740481C1C}">
                <a14:useLocalDpi xmlns:a14="http://schemas.microsoft.com/office/drawing/2010/main" val="0"/>
              </a:ext>
            </a:extLst>
          </a:blip>
          <a:srcRect l="5859" t="13208" r="25909" b="6646"/>
          <a:stretch/>
        </p:blipFill>
        <p:spPr>
          <a:xfrm>
            <a:off x="2547756" y="1852788"/>
            <a:ext cx="7096487" cy="4686557"/>
          </a:xfrm>
          <a:prstGeom prst="rect">
            <a:avLst/>
          </a:prstGeom>
          <a:ln>
            <a:solidFill>
              <a:srgbClr val="00B0F0"/>
            </a:solidFill>
          </a:ln>
        </p:spPr>
      </p:pic>
      <p:sp>
        <p:nvSpPr>
          <p:cNvPr id="7" name="Rectangle 6">
            <a:extLst>
              <a:ext uri="{FF2B5EF4-FFF2-40B4-BE49-F238E27FC236}">
                <a16:creationId xmlns:a16="http://schemas.microsoft.com/office/drawing/2014/main" id="{6CCC8036-9AC1-41F3-A0EC-A2705B2984BF}"/>
              </a:ext>
            </a:extLst>
          </p:cNvPr>
          <p:cNvSpPr/>
          <p:nvPr/>
        </p:nvSpPr>
        <p:spPr>
          <a:xfrm>
            <a:off x="3754582" y="1852788"/>
            <a:ext cx="1801091" cy="6580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8057979F-EA72-4949-92B7-83D35E751872}"/>
              </a:ext>
            </a:extLst>
          </p:cNvPr>
          <p:cNvSpPr/>
          <p:nvPr/>
        </p:nvSpPr>
        <p:spPr>
          <a:xfrm>
            <a:off x="2547756" y="2998672"/>
            <a:ext cx="2370608" cy="8035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32510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DATA TYPES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3</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537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2554545"/>
          </a:xfrm>
          <a:prstGeom prst="rect">
            <a:avLst/>
          </a:prstGeom>
        </p:spPr>
        <p:txBody>
          <a:bodyPr wrap="square">
            <a:spAutoFit/>
          </a:bodyPr>
          <a:lstStyle/>
          <a:p>
            <a:r>
              <a:rPr lang="en-US" sz="2000" dirty="0"/>
              <a:t>Data type of a column defines </a:t>
            </a:r>
            <a:r>
              <a:rPr lang="en-US" sz="2000" b="1" dirty="0"/>
              <a:t>what value </a:t>
            </a:r>
            <a:r>
              <a:rPr lang="en-US" sz="2000" dirty="0"/>
              <a:t>the column can store in table.</a:t>
            </a:r>
          </a:p>
          <a:p>
            <a:endParaRPr lang="en-US" sz="2000" dirty="0"/>
          </a:p>
          <a:p>
            <a:r>
              <a:rPr lang="en-US" sz="2000" dirty="0"/>
              <a:t>Data types are defined while creating tables in database.</a:t>
            </a:r>
          </a:p>
          <a:p>
            <a:endParaRPr lang="en-US" sz="2000" dirty="0"/>
          </a:p>
          <a:p>
            <a:r>
              <a:rPr lang="en-US" sz="2000" dirty="0"/>
              <a:t>Data types are mainly classified into </a:t>
            </a:r>
            <a:r>
              <a:rPr lang="en-US" sz="2000" b="1" dirty="0"/>
              <a:t>three categories</a:t>
            </a:r>
          </a:p>
          <a:p>
            <a:r>
              <a:rPr lang="en-US" sz="2000" dirty="0"/>
              <a:t>• Text: char, varchar</a:t>
            </a:r>
          </a:p>
          <a:p>
            <a:r>
              <a:rPr lang="en-US" sz="2000" dirty="0"/>
              <a:t>• Numeric: integer , fractional values</a:t>
            </a:r>
          </a:p>
          <a:p>
            <a:r>
              <a:rPr lang="en-US" sz="2000" dirty="0"/>
              <a:t>• Date and time: date, time, datetime</a:t>
            </a:r>
            <a:endParaRPr lang="en-IN" sz="2000" dirty="0"/>
          </a:p>
        </p:txBody>
      </p:sp>
    </p:spTree>
    <p:extLst>
      <p:ext uri="{BB962C8B-B14F-4D97-AF65-F5344CB8AC3E}">
        <p14:creationId xmlns:p14="http://schemas.microsoft.com/office/powerpoint/2010/main" val="11918980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2838741" cy="461665"/>
          </a:xfrm>
          <a:prstGeom prst="rect">
            <a:avLst/>
          </a:prstGeom>
        </p:spPr>
        <p:txBody>
          <a:bodyPr wrap="square">
            <a:spAutoFit/>
          </a:bodyPr>
          <a:lstStyle/>
          <a:p>
            <a:r>
              <a:rPr lang="en-US" sz="2400" b="1" dirty="0"/>
              <a:t>Text Data Type</a:t>
            </a:r>
            <a:endParaRPr lang="en-IN" sz="2400" b="1" dirty="0"/>
          </a:p>
        </p:txBody>
      </p:sp>
      <p:sp>
        <p:nvSpPr>
          <p:cNvPr id="10" name="Rectangle 9">
            <a:extLst>
              <a:ext uri="{FF2B5EF4-FFF2-40B4-BE49-F238E27FC236}">
                <a16:creationId xmlns:a16="http://schemas.microsoft.com/office/drawing/2014/main" id="{CA728B0A-7BCA-4A61-B28F-11D8A419F30D}"/>
              </a:ext>
            </a:extLst>
          </p:cNvPr>
          <p:cNvSpPr/>
          <p:nvPr/>
        </p:nvSpPr>
        <p:spPr>
          <a:xfrm>
            <a:off x="1268038" y="1057640"/>
            <a:ext cx="9736846" cy="5016758"/>
          </a:xfrm>
          <a:prstGeom prst="rect">
            <a:avLst/>
          </a:prstGeom>
        </p:spPr>
        <p:txBody>
          <a:bodyPr wrap="square">
            <a:spAutoFit/>
          </a:bodyPr>
          <a:lstStyle/>
          <a:p>
            <a:r>
              <a:rPr lang="en-US" sz="2000" dirty="0"/>
              <a:t>Text Data Type has 3 sub-types—</a:t>
            </a:r>
          </a:p>
          <a:p>
            <a:pPr marL="342900" indent="-342900">
              <a:buFont typeface="Arial" panose="020B0604020202020204" pitchFamily="34" charset="0"/>
              <a:buChar char="•"/>
            </a:pPr>
            <a:r>
              <a:rPr lang="en-US" sz="2000" dirty="0"/>
              <a:t>Char</a:t>
            </a:r>
          </a:p>
          <a:p>
            <a:pPr marL="342900" indent="-342900">
              <a:buFont typeface="Arial" panose="020B0604020202020204" pitchFamily="34" charset="0"/>
              <a:buChar char="•"/>
            </a:pPr>
            <a:r>
              <a:rPr lang="en-US" sz="2000" dirty="0"/>
              <a:t>Varchar</a:t>
            </a:r>
          </a:p>
          <a:p>
            <a:pPr marL="342900" indent="-342900">
              <a:buFont typeface="Arial" panose="020B0604020202020204" pitchFamily="34" charset="0"/>
              <a:buChar char="•"/>
            </a:pPr>
            <a:r>
              <a:rPr lang="en-US" sz="2000" dirty="0"/>
              <a:t>Text</a:t>
            </a:r>
          </a:p>
          <a:p>
            <a:endParaRPr lang="en-US" sz="2000" dirty="0"/>
          </a:p>
          <a:p>
            <a:r>
              <a:rPr lang="en-US" sz="2000" b="1" dirty="0"/>
              <a:t>CHAR-</a:t>
            </a:r>
            <a:r>
              <a:rPr lang="en-US" sz="2000" dirty="0"/>
              <a:t>- Fixed-length character text and it is updating its column </a:t>
            </a:r>
            <a:r>
              <a:rPr lang="en-US" sz="2000" dirty="0" err="1"/>
              <a:t>regurlarly</a:t>
            </a:r>
            <a:r>
              <a:rPr lang="en-US" sz="2000" dirty="0"/>
              <a:t>.</a:t>
            </a:r>
          </a:p>
          <a:p>
            <a:r>
              <a:rPr lang="en-US" sz="2000" dirty="0" err="1"/>
              <a:t>Eg</a:t>
            </a:r>
            <a:r>
              <a:rPr lang="en-US" sz="2000" dirty="0"/>
              <a:t>- Name char(10);</a:t>
            </a:r>
          </a:p>
          <a:p>
            <a:r>
              <a:rPr lang="en-US" sz="2000" dirty="0"/>
              <a:t>	 Name is Ram.  Ram is 3 character long but it will take all 10 characters in char.</a:t>
            </a:r>
          </a:p>
          <a:p>
            <a:endParaRPr lang="en-US" sz="2000" dirty="0"/>
          </a:p>
          <a:p>
            <a:r>
              <a:rPr lang="en-US" sz="2000" b="1" dirty="0"/>
              <a:t>VARCHAR</a:t>
            </a:r>
            <a:r>
              <a:rPr lang="en-US" sz="2000" dirty="0"/>
              <a:t> - Variable-length character and it is non updating also saves storage.</a:t>
            </a:r>
          </a:p>
          <a:p>
            <a:r>
              <a:rPr lang="en-US" sz="2000" dirty="0" err="1"/>
              <a:t>Eg</a:t>
            </a:r>
            <a:r>
              <a:rPr lang="en-US" sz="2000" dirty="0"/>
              <a:t>- Name varchar(10);</a:t>
            </a:r>
          </a:p>
          <a:p>
            <a:r>
              <a:rPr lang="en-US" sz="2000" dirty="0"/>
              <a:t>	Name is Ram. Ram is 3 character long, so varchar will take only 3 characters and not 	10 characters.</a:t>
            </a:r>
          </a:p>
          <a:p>
            <a:endParaRPr lang="en-US" sz="2000" dirty="0"/>
          </a:p>
          <a:p>
            <a:r>
              <a:rPr lang="en-US" sz="2000" b="1" dirty="0"/>
              <a:t>TEXT-</a:t>
            </a:r>
            <a:r>
              <a:rPr lang="en-US" sz="2000" dirty="0"/>
              <a:t> Large text data. It can even store a book.</a:t>
            </a:r>
          </a:p>
          <a:p>
            <a:endParaRPr lang="en-US" sz="2000" dirty="0"/>
          </a:p>
        </p:txBody>
      </p:sp>
    </p:spTree>
    <p:extLst>
      <p:ext uri="{BB962C8B-B14F-4D97-AF65-F5344CB8AC3E}">
        <p14:creationId xmlns:p14="http://schemas.microsoft.com/office/powerpoint/2010/main" val="331237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2838741" cy="461665"/>
          </a:xfrm>
          <a:prstGeom prst="rect">
            <a:avLst/>
          </a:prstGeom>
        </p:spPr>
        <p:txBody>
          <a:bodyPr wrap="square">
            <a:spAutoFit/>
          </a:bodyPr>
          <a:lstStyle/>
          <a:p>
            <a:r>
              <a:rPr lang="en-US" sz="2400" b="1" dirty="0"/>
              <a:t>Numeric Data Type</a:t>
            </a:r>
            <a:endParaRPr lang="en-IN" sz="2400" b="1" dirty="0"/>
          </a:p>
        </p:txBody>
      </p:sp>
      <p:sp>
        <p:nvSpPr>
          <p:cNvPr id="10" name="Rectangle 9">
            <a:extLst>
              <a:ext uri="{FF2B5EF4-FFF2-40B4-BE49-F238E27FC236}">
                <a16:creationId xmlns:a16="http://schemas.microsoft.com/office/drawing/2014/main" id="{CA728B0A-7BCA-4A61-B28F-11D8A419F30D}"/>
              </a:ext>
            </a:extLst>
          </p:cNvPr>
          <p:cNvSpPr/>
          <p:nvPr/>
        </p:nvSpPr>
        <p:spPr>
          <a:xfrm>
            <a:off x="1268037" y="1057640"/>
            <a:ext cx="10314363" cy="3477875"/>
          </a:xfrm>
          <a:prstGeom prst="rect">
            <a:avLst/>
          </a:prstGeom>
        </p:spPr>
        <p:txBody>
          <a:bodyPr wrap="square">
            <a:spAutoFit/>
          </a:bodyPr>
          <a:lstStyle/>
          <a:p>
            <a:r>
              <a:rPr lang="en-US" sz="2000" dirty="0"/>
              <a:t>Numeric Data Type has 2 sub-types—</a:t>
            </a:r>
          </a:p>
          <a:p>
            <a:pPr marL="342900" indent="-342900">
              <a:buFont typeface="Arial" panose="020B0604020202020204" pitchFamily="34" charset="0"/>
              <a:buChar char="•"/>
            </a:pPr>
            <a:r>
              <a:rPr lang="en-US" sz="2000" dirty="0"/>
              <a:t>Integer</a:t>
            </a:r>
          </a:p>
          <a:p>
            <a:pPr marL="342900" indent="-342900">
              <a:buFont typeface="Arial" panose="020B0604020202020204" pitchFamily="34" charset="0"/>
              <a:buChar char="•"/>
            </a:pPr>
            <a:r>
              <a:rPr lang="en-US" sz="2000" dirty="0"/>
              <a:t>Fractional values</a:t>
            </a:r>
          </a:p>
          <a:p>
            <a:endParaRPr lang="en-US" sz="2000" dirty="0"/>
          </a:p>
          <a:p>
            <a:r>
              <a:rPr lang="en-US" sz="2000" b="1" dirty="0"/>
              <a:t>INTEGER</a:t>
            </a:r>
            <a:r>
              <a:rPr lang="en-US" sz="2000" dirty="0"/>
              <a:t>- stores whole numbers</a:t>
            </a:r>
          </a:p>
          <a:p>
            <a:r>
              <a:rPr lang="en-US" sz="2000" dirty="0"/>
              <a:t>	Integer includes types like TINYINT(255), SMALLINT(32K), INT(200CR), BIGINT(</a:t>
            </a:r>
            <a:r>
              <a:rPr lang="en-US" dirty="0"/>
              <a:t>2</a:t>
            </a:r>
            <a:r>
              <a:rPr lang="en-US" baseline="30000" dirty="0"/>
              <a:t>64-1</a:t>
            </a:r>
            <a:r>
              <a:rPr lang="en-US" sz="2000" dirty="0"/>
              <a:t>)</a:t>
            </a:r>
          </a:p>
          <a:p>
            <a:endParaRPr lang="en-US" sz="2000" dirty="0"/>
          </a:p>
          <a:p>
            <a:r>
              <a:rPr lang="en-US" sz="2000" b="1" dirty="0"/>
              <a:t>FRACTIONAL VALUES</a:t>
            </a:r>
            <a:r>
              <a:rPr lang="en-US" sz="2000" dirty="0"/>
              <a:t> – stores decimal, float </a:t>
            </a:r>
            <a:r>
              <a:rPr lang="en-US" sz="2000" dirty="0" err="1"/>
              <a:t>etc</a:t>
            </a:r>
            <a:r>
              <a:rPr lang="en-US" sz="2000" dirty="0"/>
              <a:t> numbers</a:t>
            </a:r>
          </a:p>
          <a:p>
            <a:r>
              <a:rPr lang="en-US" sz="2000" dirty="0"/>
              <a:t>	it includes FLOAT(16digits), DOUBLE(32digits), DECIMAL(32 digits)</a:t>
            </a:r>
          </a:p>
          <a:p>
            <a:endParaRPr lang="en-US" sz="2000" dirty="0"/>
          </a:p>
          <a:p>
            <a:endParaRPr lang="en-US" sz="2000" dirty="0"/>
          </a:p>
        </p:txBody>
      </p:sp>
    </p:spTree>
    <p:extLst>
      <p:ext uri="{BB962C8B-B14F-4D97-AF65-F5344CB8AC3E}">
        <p14:creationId xmlns:p14="http://schemas.microsoft.com/office/powerpoint/2010/main" val="2568047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318654"/>
            <a:ext cx="3576678" cy="461665"/>
          </a:xfrm>
          <a:prstGeom prst="rect">
            <a:avLst/>
          </a:prstGeom>
        </p:spPr>
        <p:txBody>
          <a:bodyPr wrap="square">
            <a:spAutoFit/>
          </a:bodyPr>
          <a:lstStyle/>
          <a:p>
            <a:r>
              <a:rPr lang="en-US" sz="2400" b="1" dirty="0"/>
              <a:t>Date &amp; Time Data Type</a:t>
            </a:r>
            <a:endParaRPr lang="en-IN" sz="2400" b="1" dirty="0"/>
          </a:p>
        </p:txBody>
      </p:sp>
      <p:sp>
        <p:nvSpPr>
          <p:cNvPr id="10" name="Rectangle 9">
            <a:extLst>
              <a:ext uri="{FF2B5EF4-FFF2-40B4-BE49-F238E27FC236}">
                <a16:creationId xmlns:a16="http://schemas.microsoft.com/office/drawing/2014/main" id="{CA728B0A-7BCA-4A61-B28F-11D8A419F30D}"/>
              </a:ext>
            </a:extLst>
          </p:cNvPr>
          <p:cNvSpPr/>
          <p:nvPr/>
        </p:nvSpPr>
        <p:spPr>
          <a:xfrm>
            <a:off x="1268037" y="1057640"/>
            <a:ext cx="10314363" cy="4093428"/>
          </a:xfrm>
          <a:prstGeom prst="rect">
            <a:avLst/>
          </a:prstGeom>
        </p:spPr>
        <p:txBody>
          <a:bodyPr wrap="square">
            <a:spAutoFit/>
          </a:bodyPr>
          <a:lstStyle/>
          <a:p>
            <a:r>
              <a:rPr lang="en-US" sz="2000" dirty="0"/>
              <a:t>Date &amp; Time Data Type has 3 sub-types—</a:t>
            </a:r>
          </a:p>
          <a:p>
            <a:pPr marL="342900" indent="-342900">
              <a:buFont typeface="Arial" panose="020B0604020202020204" pitchFamily="34" charset="0"/>
              <a:buChar char="•"/>
            </a:pPr>
            <a:r>
              <a:rPr lang="en-US" sz="2000" dirty="0"/>
              <a:t>Date</a:t>
            </a:r>
          </a:p>
          <a:p>
            <a:pPr marL="342900" indent="-342900">
              <a:buFont typeface="Arial" panose="020B0604020202020204" pitchFamily="34" charset="0"/>
              <a:buChar char="•"/>
            </a:pPr>
            <a:r>
              <a:rPr lang="en-US" sz="2000" dirty="0"/>
              <a:t>Time</a:t>
            </a:r>
          </a:p>
          <a:p>
            <a:pPr marL="342900" indent="-342900">
              <a:buFont typeface="Arial" panose="020B0604020202020204" pitchFamily="34" charset="0"/>
              <a:buChar char="•"/>
            </a:pPr>
            <a:r>
              <a:rPr lang="en-US" sz="2000" dirty="0" err="1"/>
              <a:t>DateTime</a:t>
            </a:r>
            <a:endParaRPr lang="en-US" sz="2000" dirty="0"/>
          </a:p>
          <a:p>
            <a:endParaRPr lang="en-US" sz="2000" dirty="0"/>
          </a:p>
          <a:p>
            <a:r>
              <a:rPr lang="en-US" sz="2000" b="1" dirty="0"/>
              <a:t>DATE</a:t>
            </a:r>
            <a:r>
              <a:rPr lang="en-US" sz="2000" dirty="0"/>
              <a:t> stores date in single quotation</a:t>
            </a:r>
          </a:p>
          <a:p>
            <a:r>
              <a:rPr lang="en-US" sz="2000" dirty="0"/>
              <a:t>	it has format like “YYYY-MM-DD”</a:t>
            </a:r>
          </a:p>
          <a:p>
            <a:endParaRPr lang="en-US" sz="2000" dirty="0"/>
          </a:p>
          <a:p>
            <a:r>
              <a:rPr lang="en-US" sz="2000" b="1" dirty="0"/>
              <a:t>TIME</a:t>
            </a:r>
            <a:r>
              <a:rPr lang="en-US" sz="2000" dirty="0"/>
              <a:t>– stores time of the day</a:t>
            </a:r>
          </a:p>
          <a:p>
            <a:r>
              <a:rPr lang="en-US" sz="2000" dirty="0"/>
              <a:t>	it includes format like “HH:MM:SS”</a:t>
            </a:r>
          </a:p>
          <a:p>
            <a:endParaRPr lang="en-US" sz="2000" dirty="0"/>
          </a:p>
          <a:p>
            <a:r>
              <a:rPr lang="en-US" sz="2000" b="1" dirty="0"/>
              <a:t>DATETIME-</a:t>
            </a:r>
            <a:r>
              <a:rPr lang="en-US" sz="2000" dirty="0"/>
              <a:t> stores date and time together</a:t>
            </a:r>
          </a:p>
          <a:p>
            <a:r>
              <a:rPr lang="en-US" sz="2000" dirty="0"/>
              <a:t>	it includes format like “YYYY-MM-DD HH:MM:SS”</a:t>
            </a:r>
          </a:p>
        </p:txBody>
      </p:sp>
    </p:spTree>
    <p:extLst>
      <p:ext uri="{BB962C8B-B14F-4D97-AF65-F5344CB8AC3E}">
        <p14:creationId xmlns:p14="http://schemas.microsoft.com/office/powerpoint/2010/main" val="12775291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COMMANDS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4</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4105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907034"/>
            <a:ext cx="9988236" cy="2554545"/>
          </a:xfrm>
          <a:prstGeom prst="rect">
            <a:avLst/>
          </a:prstGeom>
        </p:spPr>
        <p:txBody>
          <a:bodyPr wrap="square">
            <a:spAutoFit/>
          </a:bodyPr>
          <a:lstStyle/>
          <a:p>
            <a:pPr marL="342900" indent="-342900">
              <a:buFont typeface="Arial" panose="020B0604020202020204" pitchFamily="34" charset="0"/>
              <a:buChar char="•"/>
            </a:pPr>
            <a:r>
              <a:rPr lang="en-US" sz="2000" dirty="0"/>
              <a:t>Commands are useful to communicate with database.</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There are 5 types of SQL Command Languages</a:t>
            </a:r>
          </a:p>
          <a:p>
            <a:pPr marL="800100" lvl="1" indent="-342900">
              <a:buFont typeface="Arial" panose="020B0604020202020204" pitchFamily="34" charset="0"/>
              <a:buChar char="•"/>
            </a:pPr>
            <a:r>
              <a:rPr lang="en-US" sz="2000" dirty="0"/>
              <a:t>DDL (Data </a:t>
            </a:r>
            <a:r>
              <a:rPr lang="en-US" sz="2000" dirty="0" err="1"/>
              <a:t>Defination</a:t>
            </a:r>
            <a:r>
              <a:rPr lang="en-US" sz="2000" dirty="0"/>
              <a:t> Language)</a:t>
            </a:r>
          </a:p>
          <a:p>
            <a:pPr marL="800100" lvl="1" indent="-342900">
              <a:buFont typeface="Arial" panose="020B0604020202020204" pitchFamily="34" charset="0"/>
              <a:buChar char="•"/>
            </a:pPr>
            <a:r>
              <a:rPr lang="en-US" sz="2000" dirty="0"/>
              <a:t>DML (Data Manipulation Language)</a:t>
            </a:r>
          </a:p>
          <a:p>
            <a:pPr marL="800100" lvl="1" indent="-342900">
              <a:buFont typeface="Arial" panose="020B0604020202020204" pitchFamily="34" charset="0"/>
              <a:buChar char="•"/>
            </a:pPr>
            <a:r>
              <a:rPr lang="en-US" sz="2000" dirty="0"/>
              <a:t>DQL (Data Query Language)</a:t>
            </a:r>
          </a:p>
          <a:p>
            <a:pPr marL="800100" lvl="1" indent="-342900">
              <a:buFont typeface="Arial" panose="020B0604020202020204" pitchFamily="34" charset="0"/>
              <a:buChar char="•"/>
            </a:pPr>
            <a:r>
              <a:rPr lang="en-US" sz="2000" dirty="0"/>
              <a:t>TCL (Transaction Control Language)</a:t>
            </a:r>
          </a:p>
          <a:p>
            <a:pPr marL="800100" lvl="1" indent="-342900">
              <a:buFont typeface="Arial" panose="020B0604020202020204" pitchFamily="34" charset="0"/>
              <a:buChar char="•"/>
            </a:pPr>
            <a:r>
              <a:rPr lang="en-US" sz="2000" dirty="0"/>
              <a:t>DCL (Data Control Language)</a:t>
            </a:r>
            <a:endParaRPr lang="en-IN" sz="2000" dirty="0"/>
          </a:p>
        </p:txBody>
      </p:sp>
      <p:graphicFrame>
        <p:nvGraphicFramePr>
          <p:cNvPr id="11" name="Table 10">
            <a:extLst>
              <a:ext uri="{FF2B5EF4-FFF2-40B4-BE49-F238E27FC236}">
                <a16:creationId xmlns:a16="http://schemas.microsoft.com/office/drawing/2014/main" id="{E0B34C65-83A8-41B6-88D3-9B14BAA4E749}"/>
              </a:ext>
            </a:extLst>
          </p:cNvPr>
          <p:cNvGraphicFramePr>
            <a:graphicFrameLocks noGrp="1"/>
          </p:cNvGraphicFramePr>
          <p:nvPr>
            <p:extLst/>
          </p:nvPr>
        </p:nvGraphicFramePr>
        <p:xfrm>
          <a:off x="1764763" y="3896699"/>
          <a:ext cx="8913090" cy="2554546"/>
        </p:xfrm>
        <a:graphic>
          <a:graphicData uri="http://schemas.openxmlformats.org/drawingml/2006/table">
            <a:tbl>
              <a:tblPr firstRow="1" bandRow="1">
                <a:tableStyleId>{073A0DAA-6AF3-43AB-8588-CEC1D06C72B9}</a:tableStyleId>
              </a:tblPr>
              <a:tblGrid>
                <a:gridCol w="1782618">
                  <a:extLst>
                    <a:ext uri="{9D8B030D-6E8A-4147-A177-3AD203B41FA5}">
                      <a16:colId xmlns:a16="http://schemas.microsoft.com/office/drawing/2014/main" val="1538328003"/>
                    </a:ext>
                  </a:extLst>
                </a:gridCol>
                <a:gridCol w="1782618">
                  <a:extLst>
                    <a:ext uri="{9D8B030D-6E8A-4147-A177-3AD203B41FA5}">
                      <a16:colId xmlns:a16="http://schemas.microsoft.com/office/drawing/2014/main" val="1288173360"/>
                    </a:ext>
                  </a:extLst>
                </a:gridCol>
                <a:gridCol w="1782618">
                  <a:extLst>
                    <a:ext uri="{9D8B030D-6E8A-4147-A177-3AD203B41FA5}">
                      <a16:colId xmlns:a16="http://schemas.microsoft.com/office/drawing/2014/main" val="1590465134"/>
                    </a:ext>
                  </a:extLst>
                </a:gridCol>
                <a:gridCol w="1782618">
                  <a:extLst>
                    <a:ext uri="{9D8B030D-6E8A-4147-A177-3AD203B41FA5}">
                      <a16:colId xmlns:a16="http://schemas.microsoft.com/office/drawing/2014/main" val="2435532410"/>
                    </a:ext>
                  </a:extLst>
                </a:gridCol>
                <a:gridCol w="1782618">
                  <a:extLst>
                    <a:ext uri="{9D8B030D-6E8A-4147-A177-3AD203B41FA5}">
                      <a16:colId xmlns:a16="http://schemas.microsoft.com/office/drawing/2014/main" val="2123038027"/>
                    </a:ext>
                  </a:extLst>
                </a:gridCol>
              </a:tblGrid>
              <a:tr h="892654">
                <a:tc>
                  <a:txBody>
                    <a:bodyPr/>
                    <a:lstStyle/>
                    <a:p>
                      <a:pPr algn="ctr"/>
                      <a:r>
                        <a:rPr lang="en-US" dirty="0">
                          <a:solidFill>
                            <a:schemeClr val="tx1"/>
                          </a:solidFill>
                        </a:rPr>
                        <a:t>DDL</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DML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DQL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TCL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DCL</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4277464303"/>
                  </a:ext>
                </a:extLst>
              </a:tr>
              <a:tr h="415473">
                <a:tc>
                  <a:txBody>
                    <a:bodyPr/>
                    <a:lstStyle/>
                    <a:p>
                      <a:pPr algn="ctr"/>
                      <a:r>
                        <a:rPr lang="en-US" dirty="0">
                          <a:solidFill>
                            <a:schemeClr val="tx1"/>
                          </a:solidFill>
                        </a:rPr>
                        <a:t>Create </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Insert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Select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Commit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Grant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1866479061"/>
                  </a:ext>
                </a:extLst>
              </a:tr>
              <a:tr h="415473">
                <a:tc>
                  <a:txBody>
                    <a:bodyPr/>
                    <a:lstStyle/>
                    <a:p>
                      <a:pPr algn="ctr"/>
                      <a:r>
                        <a:rPr lang="en-US" dirty="0">
                          <a:solidFill>
                            <a:schemeClr val="tx1"/>
                          </a:solidFill>
                        </a:rPr>
                        <a:t>Alter</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Update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Roll back</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Revoke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3270848380"/>
                  </a:ext>
                </a:extLst>
              </a:tr>
              <a:tr h="415473">
                <a:tc>
                  <a:txBody>
                    <a:bodyPr/>
                    <a:lstStyle/>
                    <a:p>
                      <a:pPr algn="ctr"/>
                      <a:r>
                        <a:rPr lang="en-US" dirty="0">
                          <a:solidFill>
                            <a:schemeClr val="tx1"/>
                          </a:solidFill>
                        </a:rPr>
                        <a:t>Drop</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Delete</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r>
                        <a:rPr lang="en-US" dirty="0">
                          <a:solidFill>
                            <a:schemeClr val="tx1"/>
                          </a:solidFill>
                        </a:rPr>
                        <a:t>Save point</a:t>
                      </a: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1609323264"/>
                  </a:ext>
                </a:extLst>
              </a:tr>
              <a:tr h="415473">
                <a:tc>
                  <a:txBody>
                    <a:bodyPr/>
                    <a:lstStyle/>
                    <a:p>
                      <a:pPr algn="ctr"/>
                      <a:r>
                        <a:rPr lang="en-US" dirty="0">
                          <a:solidFill>
                            <a:schemeClr val="tx1"/>
                          </a:solidFill>
                        </a:rPr>
                        <a:t>Truncate</a:t>
                      </a:r>
                      <a:endParaRPr lang="en-IN"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tc>
                  <a:txBody>
                    <a:bodyPr/>
                    <a:lstStyle/>
                    <a:p>
                      <a:pPr algn="ctr"/>
                      <a:endParaRPr lang="en-IN"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a:tcPr>
                </a:tc>
                <a:extLst>
                  <a:ext uri="{0D108BD9-81ED-4DB2-BD59-A6C34878D82A}">
                    <a16:rowId xmlns:a16="http://schemas.microsoft.com/office/drawing/2014/main" val="2124427263"/>
                  </a:ext>
                </a:extLst>
              </a:tr>
            </a:tbl>
          </a:graphicData>
        </a:graphic>
      </p:graphicFrame>
    </p:spTree>
    <p:extLst>
      <p:ext uri="{BB962C8B-B14F-4D97-AF65-F5344CB8AC3E}">
        <p14:creationId xmlns:p14="http://schemas.microsoft.com/office/powerpoint/2010/main" val="176886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t>DDL</a:t>
            </a:r>
            <a:endParaRPr lang="en-IN" sz="2400" b="1" dirty="0"/>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IN" sz="2000" dirty="0"/>
              <a:t>It is used to create and modify the structure of database objects in the database and only works with descriptions of the database schema. </a:t>
            </a:r>
          </a:p>
          <a:p>
            <a:r>
              <a:rPr lang="en-IN" sz="2000" dirty="0"/>
              <a:t>Although data cannot be created, modified, or deleted with DDL, database structures can.</a:t>
            </a:r>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403902" y="1671945"/>
            <a:ext cx="1337719" cy="5046439"/>
            <a:chOff x="1469404" y="1714499"/>
            <a:chExt cx="1337719" cy="5046439"/>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199681" cy="119149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B78DDB09-2F1F-4EBA-965E-2070DF236B04}"/>
                </a:ext>
              </a:extLst>
            </p:cNvPr>
            <p:cNvSpPr/>
            <p:nvPr/>
          </p:nvSpPr>
          <p:spPr>
            <a:xfrm>
              <a:off x="1472922" y="3038073"/>
              <a:ext cx="1199681" cy="119149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416E9F2-B629-4375-AFA2-C2E881847449}"/>
                </a:ext>
              </a:extLst>
            </p:cNvPr>
            <p:cNvSpPr/>
            <p:nvPr/>
          </p:nvSpPr>
          <p:spPr>
            <a:xfrm>
              <a:off x="1472922" y="4303760"/>
              <a:ext cx="1199681" cy="119149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a:extLst>
                <a:ext uri="{FF2B5EF4-FFF2-40B4-BE49-F238E27FC236}">
                  <a16:creationId xmlns:a16="http://schemas.microsoft.com/office/drawing/2014/main" id="{A67DFFF2-295A-437D-86EC-C4F235D01E20}"/>
                </a:ext>
              </a:extLst>
            </p:cNvPr>
            <p:cNvSpPr/>
            <p:nvPr/>
          </p:nvSpPr>
          <p:spPr>
            <a:xfrm>
              <a:off x="1472922" y="5569447"/>
              <a:ext cx="1199681" cy="1191491"/>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C49F0DA-E7FB-43FC-A291-E91D295F75B3}"/>
                </a:ext>
              </a:extLst>
            </p:cNvPr>
            <p:cNvSpPr txBox="1"/>
            <p:nvPr/>
          </p:nvSpPr>
          <p:spPr>
            <a:xfrm>
              <a:off x="1557881" y="2077660"/>
              <a:ext cx="1029762" cy="461665"/>
            </a:xfrm>
            <a:prstGeom prst="rect">
              <a:avLst/>
            </a:prstGeom>
            <a:noFill/>
          </p:spPr>
          <p:txBody>
            <a:bodyPr wrap="square" rtlCol="0">
              <a:spAutoFit/>
            </a:bodyPr>
            <a:lstStyle/>
            <a:p>
              <a:r>
                <a:rPr lang="en-US" sz="2400" b="1" dirty="0"/>
                <a:t>Create</a:t>
              </a:r>
              <a:endParaRPr lang="en-IN" sz="2400" b="1" dirty="0"/>
            </a:p>
          </p:txBody>
        </p:sp>
        <p:sp>
          <p:nvSpPr>
            <p:cNvPr id="20" name="TextBox 19">
              <a:extLst>
                <a:ext uri="{FF2B5EF4-FFF2-40B4-BE49-F238E27FC236}">
                  <a16:creationId xmlns:a16="http://schemas.microsoft.com/office/drawing/2014/main" id="{5AAE6DE7-7351-429D-8520-7B50D4B7B1A9}"/>
                </a:ext>
              </a:extLst>
            </p:cNvPr>
            <p:cNvSpPr txBox="1"/>
            <p:nvPr/>
          </p:nvSpPr>
          <p:spPr>
            <a:xfrm>
              <a:off x="1642841" y="3402985"/>
              <a:ext cx="1029762" cy="461665"/>
            </a:xfrm>
            <a:prstGeom prst="rect">
              <a:avLst/>
            </a:prstGeom>
            <a:noFill/>
          </p:spPr>
          <p:txBody>
            <a:bodyPr wrap="square" rtlCol="0">
              <a:spAutoFit/>
            </a:bodyPr>
            <a:lstStyle/>
            <a:p>
              <a:r>
                <a:rPr lang="en-US" sz="2400" b="1" dirty="0"/>
                <a:t>Alter</a:t>
              </a:r>
              <a:endParaRPr lang="en-IN" sz="2400" b="1" dirty="0"/>
            </a:p>
          </p:txBody>
        </p:sp>
        <p:sp>
          <p:nvSpPr>
            <p:cNvPr id="21" name="TextBox 20">
              <a:extLst>
                <a:ext uri="{FF2B5EF4-FFF2-40B4-BE49-F238E27FC236}">
                  <a16:creationId xmlns:a16="http://schemas.microsoft.com/office/drawing/2014/main" id="{38AC494B-4487-498B-9DF7-A840AC68AB33}"/>
                </a:ext>
              </a:extLst>
            </p:cNvPr>
            <p:cNvSpPr txBox="1"/>
            <p:nvPr/>
          </p:nvSpPr>
          <p:spPr>
            <a:xfrm>
              <a:off x="1642841" y="4668672"/>
              <a:ext cx="861320" cy="461665"/>
            </a:xfrm>
            <a:prstGeom prst="rect">
              <a:avLst/>
            </a:prstGeom>
            <a:noFill/>
          </p:spPr>
          <p:txBody>
            <a:bodyPr wrap="square" rtlCol="0">
              <a:spAutoFit/>
            </a:bodyPr>
            <a:lstStyle/>
            <a:p>
              <a:r>
                <a:rPr lang="en-US" sz="2400" b="1" dirty="0"/>
                <a:t>Drop</a:t>
              </a:r>
              <a:endParaRPr lang="en-IN" sz="2400" b="1" dirty="0"/>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r>
                <a:rPr lang="en-US" sz="2400" b="1" dirty="0"/>
                <a:t>Truncate</a:t>
              </a:r>
              <a:endParaRPr lang="en-IN" sz="2400" b="1" dirty="0"/>
            </a:p>
          </p:txBody>
        </p:sp>
      </p:grpSp>
      <p:sp>
        <p:nvSpPr>
          <p:cNvPr id="14" name="Rectangle 13">
            <a:extLst>
              <a:ext uri="{FF2B5EF4-FFF2-40B4-BE49-F238E27FC236}">
                <a16:creationId xmlns:a16="http://schemas.microsoft.com/office/drawing/2014/main" id="{207D4C52-DA0F-4890-BF45-CE7EDD7D547C}"/>
              </a:ext>
            </a:extLst>
          </p:cNvPr>
          <p:cNvSpPr/>
          <p:nvPr/>
        </p:nvSpPr>
        <p:spPr>
          <a:xfrm>
            <a:off x="2741621" y="1989745"/>
            <a:ext cx="3746923" cy="400110"/>
          </a:xfrm>
          <a:prstGeom prst="rect">
            <a:avLst/>
          </a:prstGeom>
        </p:spPr>
        <p:txBody>
          <a:bodyPr wrap="none">
            <a:spAutoFit/>
          </a:bodyPr>
          <a:lstStyle/>
          <a:p>
            <a:r>
              <a:rPr lang="en-IN" sz="2000" dirty="0"/>
              <a:t>Create the database or its objects.</a:t>
            </a:r>
          </a:p>
        </p:txBody>
      </p:sp>
      <p:sp>
        <p:nvSpPr>
          <p:cNvPr id="15" name="Rectangle 14">
            <a:extLst>
              <a:ext uri="{FF2B5EF4-FFF2-40B4-BE49-F238E27FC236}">
                <a16:creationId xmlns:a16="http://schemas.microsoft.com/office/drawing/2014/main" id="{53BE353D-8FE3-4F73-98FA-A2D5312EC58A}"/>
              </a:ext>
            </a:extLst>
          </p:cNvPr>
          <p:cNvSpPr/>
          <p:nvPr/>
        </p:nvSpPr>
        <p:spPr>
          <a:xfrm>
            <a:off x="2714756" y="4497348"/>
            <a:ext cx="3871829" cy="707886"/>
          </a:xfrm>
          <a:prstGeom prst="rect">
            <a:avLst/>
          </a:prstGeom>
        </p:spPr>
        <p:txBody>
          <a:bodyPr wrap="none">
            <a:spAutoFit/>
          </a:bodyPr>
          <a:lstStyle/>
          <a:p>
            <a:r>
              <a:rPr lang="en-IN" sz="2000" dirty="0"/>
              <a:t>Use the DROP command to remove</a:t>
            </a:r>
          </a:p>
          <a:p>
            <a:r>
              <a:rPr lang="en-IN" sz="2000" dirty="0"/>
              <a:t> objects from the database.</a:t>
            </a:r>
          </a:p>
        </p:txBody>
      </p:sp>
      <p:sp>
        <p:nvSpPr>
          <p:cNvPr id="23" name="Rectangle 22">
            <a:extLst>
              <a:ext uri="{FF2B5EF4-FFF2-40B4-BE49-F238E27FC236}">
                <a16:creationId xmlns:a16="http://schemas.microsoft.com/office/drawing/2014/main" id="{A7C42523-6623-434D-A7BE-6FD649225163}"/>
              </a:ext>
            </a:extLst>
          </p:cNvPr>
          <p:cNvSpPr/>
          <p:nvPr/>
        </p:nvSpPr>
        <p:spPr>
          <a:xfrm>
            <a:off x="2741621" y="3234902"/>
            <a:ext cx="4083041" cy="707886"/>
          </a:xfrm>
          <a:prstGeom prst="rect">
            <a:avLst/>
          </a:prstGeom>
        </p:spPr>
        <p:txBody>
          <a:bodyPr wrap="none">
            <a:spAutoFit/>
          </a:bodyPr>
          <a:lstStyle/>
          <a:p>
            <a:r>
              <a:rPr lang="en-IN" sz="2000" dirty="0"/>
              <a:t>This is used to change the database’s </a:t>
            </a:r>
          </a:p>
          <a:p>
            <a:r>
              <a:rPr lang="en-IN" sz="2000" dirty="0"/>
              <a:t>structure</a:t>
            </a:r>
          </a:p>
        </p:txBody>
      </p:sp>
      <p:sp>
        <p:nvSpPr>
          <p:cNvPr id="24" name="Rectangle 23">
            <a:extLst>
              <a:ext uri="{FF2B5EF4-FFF2-40B4-BE49-F238E27FC236}">
                <a16:creationId xmlns:a16="http://schemas.microsoft.com/office/drawing/2014/main" id="{21B16139-67EC-4DE5-A832-0D36528B6C16}"/>
              </a:ext>
            </a:extLst>
          </p:cNvPr>
          <p:cNvSpPr/>
          <p:nvPr/>
        </p:nvSpPr>
        <p:spPr>
          <a:xfrm>
            <a:off x="2715679" y="5801454"/>
            <a:ext cx="4013406" cy="707886"/>
          </a:xfrm>
          <a:prstGeom prst="rect">
            <a:avLst/>
          </a:prstGeom>
        </p:spPr>
        <p:txBody>
          <a:bodyPr wrap="none">
            <a:spAutoFit/>
          </a:bodyPr>
          <a:lstStyle/>
          <a:p>
            <a:r>
              <a:rPr lang="en-IN" sz="2000" dirty="0"/>
              <a:t>Used to eliminate every record from </a:t>
            </a:r>
          </a:p>
          <a:p>
            <a:r>
              <a:rPr lang="en-IN" sz="2000" dirty="0"/>
              <a:t>a table</a:t>
            </a:r>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22141" y="2859932"/>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46D0B1-EF92-4DE9-8BA3-2E695717F843}"/>
              </a:ext>
            </a:extLst>
          </p:cNvPr>
          <p:cNvCxnSpPr>
            <a:cxnSpLocks/>
          </p:cNvCxnSpPr>
          <p:nvPr/>
        </p:nvCxnSpPr>
        <p:spPr>
          <a:xfrm flipV="1">
            <a:off x="2522141" y="5467325"/>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22141" y="4231755"/>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B8ADBB1-AC50-4269-9B6A-321EC90D6D70}"/>
              </a:ext>
            </a:extLst>
          </p:cNvPr>
          <p:cNvSpPr/>
          <p:nvPr/>
        </p:nvSpPr>
        <p:spPr>
          <a:xfrm>
            <a:off x="6839987" y="1892074"/>
            <a:ext cx="3966399" cy="923330"/>
          </a:xfrm>
          <a:prstGeom prst="rect">
            <a:avLst/>
          </a:prstGeom>
        </p:spPr>
        <p:txBody>
          <a:bodyPr wrap="square">
            <a:spAutoFit/>
          </a:bodyPr>
          <a:lstStyle/>
          <a:p>
            <a:pPr marL="285750" indent="-285750">
              <a:buFont typeface="Arial" panose="020B0604020202020204" pitchFamily="34" charset="0"/>
              <a:buChar char="•"/>
            </a:pPr>
            <a:r>
              <a:rPr lang="en-IN" dirty="0"/>
              <a:t>CREATE DATABASE </a:t>
            </a:r>
            <a:r>
              <a:rPr lang="en-IN" dirty="0" err="1"/>
              <a:t>database_name</a:t>
            </a:r>
            <a:endParaRPr lang="en-IN" dirty="0"/>
          </a:p>
          <a:p>
            <a:pPr marL="285750" indent="-285750">
              <a:buFont typeface="Arial" panose="020B0604020202020204" pitchFamily="34" charset="0"/>
              <a:buChar char="•"/>
            </a:pPr>
            <a:r>
              <a:rPr lang="en-IN" dirty="0"/>
              <a:t>CREATE TABLE </a:t>
            </a:r>
            <a:r>
              <a:rPr lang="en-IN" dirty="0" err="1"/>
              <a:t>table_name</a:t>
            </a:r>
            <a:r>
              <a:rPr lang="en-IN" dirty="0"/>
              <a:t> (</a:t>
            </a:r>
          </a:p>
          <a:p>
            <a:r>
              <a:rPr lang="en-IN" dirty="0"/>
              <a:t>column1 datatype,...);</a:t>
            </a:r>
          </a:p>
        </p:txBody>
      </p:sp>
      <p:sp>
        <p:nvSpPr>
          <p:cNvPr id="38" name="Rectangle 37">
            <a:extLst>
              <a:ext uri="{FF2B5EF4-FFF2-40B4-BE49-F238E27FC236}">
                <a16:creationId xmlns:a16="http://schemas.microsoft.com/office/drawing/2014/main" id="{E2790C9F-B836-46AE-9F1F-E4D15D61D59B}"/>
              </a:ext>
            </a:extLst>
          </p:cNvPr>
          <p:cNvSpPr/>
          <p:nvPr/>
        </p:nvSpPr>
        <p:spPr>
          <a:xfrm>
            <a:off x="6839987" y="4528126"/>
            <a:ext cx="3899333" cy="646331"/>
          </a:xfrm>
          <a:prstGeom prst="rect">
            <a:avLst/>
          </a:prstGeom>
        </p:spPr>
        <p:txBody>
          <a:bodyPr wrap="square">
            <a:spAutoFit/>
          </a:bodyPr>
          <a:lstStyle/>
          <a:p>
            <a:pPr marL="285750" indent="-285750">
              <a:buFont typeface="Arial" panose="020B0604020202020204" pitchFamily="34" charset="0"/>
              <a:buChar char="•"/>
            </a:pPr>
            <a:r>
              <a:rPr lang="en-IN" dirty="0"/>
              <a:t>DROP DATABASE </a:t>
            </a:r>
            <a:r>
              <a:rPr lang="en-IN" dirty="0" err="1"/>
              <a:t>database_name</a:t>
            </a:r>
            <a:r>
              <a:rPr lang="en-IN" dirty="0"/>
              <a:t>;</a:t>
            </a:r>
          </a:p>
          <a:p>
            <a:pPr marL="285750" indent="-285750">
              <a:buFont typeface="Arial" panose="020B0604020202020204" pitchFamily="34" charset="0"/>
              <a:buChar char="•"/>
            </a:pPr>
            <a:r>
              <a:rPr lang="en-IN" dirty="0"/>
              <a:t>DROP TABLE </a:t>
            </a:r>
            <a:r>
              <a:rPr lang="en-IN" dirty="0" err="1"/>
              <a:t>table_name</a:t>
            </a:r>
            <a:r>
              <a:rPr lang="en-IN" dirty="0"/>
              <a:t>;</a:t>
            </a:r>
          </a:p>
        </p:txBody>
      </p:sp>
      <p:sp>
        <p:nvSpPr>
          <p:cNvPr id="39" name="Rectangle 38">
            <a:extLst>
              <a:ext uri="{FF2B5EF4-FFF2-40B4-BE49-F238E27FC236}">
                <a16:creationId xmlns:a16="http://schemas.microsoft.com/office/drawing/2014/main" id="{F7C9CE6C-4E5B-4D11-95F5-549B984210EF}"/>
              </a:ext>
            </a:extLst>
          </p:cNvPr>
          <p:cNvSpPr/>
          <p:nvPr/>
        </p:nvSpPr>
        <p:spPr>
          <a:xfrm>
            <a:off x="6780970" y="2927126"/>
            <a:ext cx="5068127" cy="1323439"/>
          </a:xfrm>
          <a:prstGeom prst="rect">
            <a:avLst/>
          </a:prstGeom>
        </p:spPr>
        <p:txBody>
          <a:bodyPr wrap="square">
            <a:spAutoFit/>
          </a:bodyPr>
          <a:lstStyle/>
          <a:p>
            <a:pPr marL="285750" indent="-285750">
              <a:buFont typeface="Arial" panose="020B0604020202020204" pitchFamily="34" charset="0"/>
              <a:buChar char="•"/>
            </a:pPr>
            <a:r>
              <a:rPr lang="en-IN" sz="1600" dirty="0"/>
              <a:t>ALTER TABLE </a:t>
            </a:r>
            <a:r>
              <a:rPr lang="en-IN" sz="1600" dirty="0" err="1"/>
              <a:t>table_name</a:t>
            </a:r>
            <a:r>
              <a:rPr lang="en-IN" sz="1600" dirty="0"/>
              <a:t> ADD </a:t>
            </a:r>
            <a:r>
              <a:rPr lang="en-IN" sz="1600" dirty="0" err="1"/>
              <a:t>column_name</a:t>
            </a:r>
            <a:r>
              <a:rPr lang="en-IN" sz="1600" dirty="0"/>
              <a:t> datatype;</a:t>
            </a:r>
          </a:p>
          <a:p>
            <a:pPr marL="285750" indent="-285750">
              <a:buFont typeface="Arial" panose="020B0604020202020204" pitchFamily="34" charset="0"/>
              <a:buChar char="•"/>
            </a:pPr>
            <a:r>
              <a:rPr lang="en-IN" sz="1600" dirty="0"/>
              <a:t>ALTER TABLE </a:t>
            </a:r>
            <a:r>
              <a:rPr lang="en-IN" sz="1600" dirty="0" err="1"/>
              <a:t>table_name</a:t>
            </a:r>
            <a:r>
              <a:rPr lang="en-IN" sz="1600" dirty="0"/>
              <a:t> DROP COLUMN </a:t>
            </a:r>
            <a:r>
              <a:rPr lang="en-IN" sz="1600" dirty="0" err="1"/>
              <a:t>column_name</a:t>
            </a:r>
            <a:r>
              <a:rPr lang="en-IN" sz="1600" dirty="0"/>
              <a:t>;</a:t>
            </a:r>
          </a:p>
          <a:p>
            <a:pPr marL="285750" indent="-285750">
              <a:buFont typeface="Arial" panose="020B0604020202020204" pitchFamily="34" charset="0"/>
              <a:buChar char="•"/>
            </a:pPr>
            <a:r>
              <a:rPr lang="en-IN" sz="1600" dirty="0"/>
              <a:t>ALTER TABLE </a:t>
            </a:r>
            <a:r>
              <a:rPr lang="en-IN" sz="1600" dirty="0" err="1"/>
              <a:t>table_name</a:t>
            </a:r>
            <a:r>
              <a:rPr lang="en-IN" sz="1600" dirty="0"/>
              <a:t> MODIFY </a:t>
            </a:r>
            <a:r>
              <a:rPr lang="en-IN" sz="1600" dirty="0" err="1"/>
              <a:t>column_name</a:t>
            </a:r>
            <a:r>
              <a:rPr lang="en-IN" sz="1600" dirty="0"/>
              <a:t> datatype;</a:t>
            </a:r>
          </a:p>
        </p:txBody>
      </p:sp>
      <p:sp>
        <p:nvSpPr>
          <p:cNvPr id="40" name="Rectangle 39">
            <a:extLst>
              <a:ext uri="{FF2B5EF4-FFF2-40B4-BE49-F238E27FC236}">
                <a16:creationId xmlns:a16="http://schemas.microsoft.com/office/drawing/2014/main" id="{BC292AEF-E41C-4FF7-9327-C8C55255E59B}"/>
              </a:ext>
            </a:extLst>
          </p:cNvPr>
          <p:cNvSpPr/>
          <p:nvPr/>
        </p:nvSpPr>
        <p:spPr>
          <a:xfrm>
            <a:off x="6824662" y="5889218"/>
            <a:ext cx="3322961" cy="369332"/>
          </a:xfrm>
          <a:prstGeom prst="rect">
            <a:avLst/>
          </a:prstGeom>
        </p:spPr>
        <p:txBody>
          <a:bodyPr wrap="none">
            <a:spAutoFit/>
          </a:bodyPr>
          <a:lstStyle/>
          <a:p>
            <a:pPr marL="285750" indent="-285750">
              <a:buFont typeface="Arial" panose="020B0604020202020204" pitchFamily="34" charset="0"/>
              <a:buChar char="•"/>
            </a:pPr>
            <a:r>
              <a:rPr lang="en-IN" dirty="0"/>
              <a:t>TRUNCATE TABLE </a:t>
            </a:r>
            <a:r>
              <a:rPr lang="en-IN" dirty="0" err="1"/>
              <a:t>table_name</a:t>
            </a:r>
            <a:r>
              <a:rPr lang="en-IN" dirty="0"/>
              <a:t>;</a:t>
            </a:r>
          </a:p>
        </p:txBody>
      </p:sp>
    </p:spTree>
    <p:extLst>
      <p:ext uri="{BB962C8B-B14F-4D97-AF65-F5344CB8AC3E}">
        <p14:creationId xmlns:p14="http://schemas.microsoft.com/office/powerpoint/2010/main" val="31536846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t>DML</a:t>
            </a:r>
            <a:endParaRPr lang="en-IN" sz="2400" b="1" dirty="0"/>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t>SQL statements are part of the DML which is used to manipulate data that is present in data-</a:t>
            </a:r>
          </a:p>
          <a:p>
            <a:r>
              <a:rPr lang="en-US" sz="2000" dirty="0"/>
              <a:t>bases. </a:t>
            </a:r>
          </a:p>
          <a:p>
            <a:r>
              <a:rPr lang="en-US" sz="2000" dirty="0"/>
              <a:t>It is part of the SQL statement in charge of managing database and data access. </a:t>
            </a:r>
            <a:endParaRPr lang="en-IN" sz="2000" dirty="0"/>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364946" y="1671945"/>
            <a:ext cx="1376675" cy="4681525"/>
            <a:chOff x="1430448" y="1714499"/>
            <a:chExt cx="1376675" cy="4681525"/>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416E9F2-B629-4375-AFA2-C2E881847449}"/>
                </a:ext>
              </a:extLst>
            </p:cNvPr>
            <p:cNvSpPr/>
            <p:nvPr/>
          </p:nvSpPr>
          <p:spPr>
            <a:xfrm>
              <a:off x="1472925" y="4698660"/>
              <a:ext cx="1334182" cy="13244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C49F0DA-E7FB-43FC-A291-E91D295F75B3}"/>
                </a:ext>
              </a:extLst>
            </p:cNvPr>
            <p:cNvSpPr txBox="1"/>
            <p:nvPr/>
          </p:nvSpPr>
          <p:spPr>
            <a:xfrm>
              <a:off x="1679631" y="2077660"/>
              <a:ext cx="1029762" cy="461665"/>
            </a:xfrm>
            <a:prstGeom prst="rect">
              <a:avLst/>
            </a:prstGeom>
            <a:noFill/>
          </p:spPr>
          <p:txBody>
            <a:bodyPr wrap="square" rtlCol="0">
              <a:spAutoFit/>
            </a:bodyPr>
            <a:lstStyle/>
            <a:p>
              <a:r>
                <a:rPr lang="en-US" sz="2400" b="1" dirty="0"/>
                <a:t>Insert</a:t>
              </a:r>
              <a:endParaRPr lang="en-IN" sz="2400" b="1" dirty="0"/>
            </a:p>
          </p:txBody>
        </p:sp>
        <p:sp>
          <p:nvSpPr>
            <p:cNvPr id="20" name="TextBox 19">
              <a:extLst>
                <a:ext uri="{FF2B5EF4-FFF2-40B4-BE49-F238E27FC236}">
                  <a16:creationId xmlns:a16="http://schemas.microsoft.com/office/drawing/2014/main" id="{5AAE6DE7-7351-429D-8520-7B50D4B7B1A9}"/>
                </a:ext>
              </a:extLst>
            </p:cNvPr>
            <p:cNvSpPr txBox="1"/>
            <p:nvPr/>
          </p:nvSpPr>
          <p:spPr>
            <a:xfrm>
              <a:off x="1509600" y="3525164"/>
              <a:ext cx="1164281" cy="461665"/>
            </a:xfrm>
            <a:prstGeom prst="rect">
              <a:avLst/>
            </a:prstGeom>
            <a:noFill/>
          </p:spPr>
          <p:txBody>
            <a:bodyPr wrap="square" rtlCol="0">
              <a:spAutoFit/>
            </a:bodyPr>
            <a:lstStyle/>
            <a:p>
              <a:r>
                <a:rPr lang="en-US" sz="2400" b="1" dirty="0"/>
                <a:t>Update</a:t>
              </a:r>
              <a:endParaRPr lang="en-IN" sz="2400" b="1" dirty="0"/>
            </a:p>
          </p:txBody>
        </p:sp>
        <p:sp>
          <p:nvSpPr>
            <p:cNvPr id="21" name="TextBox 20">
              <a:extLst>
                <a:ext uri="{FF2B5EF4-FFF2-40B4-BE49-F238E27FC236}">
                  <a16:creationId xmlns:a16="http://schemas.microsoft.com/office/drawing/2014/main" id="{38AC494B-4487-498B-9DF7-A840AC68AB33}"/>
                </a:ext>
              </a:extLst>
            </p:cNvPr>
            <p:cNvSpPr txBox="1"/>
            <p:nvPr/>
          </p:nvSpPr>
          <p:spPr>
            <a:xfrm>
              <a:off x="1630072" y="5115413"/>
              <a:ext cx="1079321" cy="461665"/>
            </a:xfrm>
            <a:prstGeom prst="rect">
              <a:avLst/>
            </a:prstGeom>
            <a:noFill/>
          </p:spPr>
          <p:txBody>
            <a:bodyPr wrap="square" rtlCol="0">
              <a:spAutoFit/>
            </a:bodyPr>
            <a:lstStyle/>
            <a:p>
              <a:r>
                <a:rPr lang="en-US" sz="2400" b="1" dirty="0"/>
                <a:t>Delete</a:t>
              </a:r>
              <a:endParaRPr lang="en-IN" sz="2400" b="1" dirty="0"/>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endParaRPr lang="en-IN" sz="2400" b="1" dirty="0"/>
            </a:p>
          </p:txBody>
        </p:sp>
      </p:grpSp>
      <p:sp>
        <p:nvSpPr>
          <p:cNvPr id="14" name="Rectangle 13">
            <a:extLst>
              <a:ext uri="{FF2B5EF4-FFF2-40B4-BE49-F238E27FC236}">
                <a16:creationId xmlns:a16="http://schemas.microsoft.com/office/drawing/2014/main" id="{207D4C52-DA0F-4890-BF45-CE7EDD7D547C}"/>
              </a:ext>
            </a:extLst>
          </p:cNvPr>
          <p:cNvSpPr/>
          <p:nvPr/>
        </p:nvSpPr>
        <p:spPr>
          <a:xfrm>
            <a:off x="2921737" y="2071671"/>
            <a:ext cx="3002489" cy="400110"/>
          </a:xfrm>
          <a:prstGeom prst="rect">
            <a:avLst/>
          </a:prstGeom>
        </p:spPr>
        <p:txBody>
          <a:bodyPr wrap="none">
            <a:spAutoFit/>
          </a:bodyPr>
          <a:lstStyle/>
          <a:p>
            <a:r>
              <a:rPr lang="en-US" sz="2000" dirty="0"/>
              <a:t> Data inserted into a table </a:t>
            </a:r>
            <a:r>
              <a:rPr lang="en-IN" sz="2000" dirty="0"/>
              <a:t>.</a:t>
            </a:r>
          </a:p>
        </p:txBody>
      </p:sp>
      <p:sp>
        <p:nvSpPr>
          <p:cNvPr id="15" name="Rectangle 14">
            <a:extLst>
              <a:ext uri="{FF2B5EF4-FFF2-40B4-BE49-F238E27FC236}">
                <a16:creationId xmlns:a16="http://schemas.microsoft.com/office/drawing/2014/main" id="{53BE353D-8FE3-4F73-98FA-A2D5312EC58A}"/>
              </a:ext>
            </a:extLst>
          </p:cNvPr>
          <p:cNvSpPr/>
          <p:nvPr/>
        </p:nvSpPr>
        <p:spPr>
          <a:xfrm>
            <a:off x="2921737" y="4964403"/>
            <a:ext cx="3569888" cy="707886"/>
          </a:xfrm>
          <a:prstGeom prst="rect">
            <a:avLst/>
          </a:prstGeom>
        </p:spPr>
        <p:txBody>
          <a:bodyPr wrap="none">
            <a:spAutoFit/>
          </a:bodyPr>
          <a:lstStyle/>
          <a:p>
            <a:r>
              <a:rPr lang="en-US" sz="2000" dirty="0"/>
              <a:t> Delete records from a database </a:t>
            </a:r>
          </a:p>
          <a:p>
            <a:r>
              <a:rPr lang="en-US" sz="2000" dirty="0"/>
              <a:t> table </a:t>
            </a:r>
            <a:endParaRPr lang="en-IN" sz="2000" dirty="0"/>
          </a:p>
        </p:txBody>
      </p:sp>
      <p:sp>
        <p:nvSpPr>
          <p:cNvPr id="23" name="Rectangle 22">
            <a:extLst>
              <a:ext uri="{FF2B5EF4-FFF2-40B4-BE49-F238E27FC236}">
                <a16:creationId xmlns:a16="http://schemas.microsoft.com/office/drawing/2014/main" id="{A7C42523-6623-434D-A7BE-6FD649225163}"/>
              </a:ext>
            </a:extLst>
          </p:cNvPr>
          <p:cNvSpPr/>
          <p:nvPr/>
        </p:nvSpPr>
        <p:spPr>
          <a:xfrm>
            <a:off x="2906434" y="3525472"/>
            <a:ext cx="3347648" cy="400110"/>
          </a:xfrm>
          <a:prstGeom prst="rect">
            <a:avLst/>
          </a:prstGeom>
        </p:spPr>
        <p:txBody>
          <a:bodyPr wrap="none">
            <a:spAutoFit/>
          </a:bodyPr>
          <a:lstStyle/>
          <a:p>
            <a:r>
              <a:rPr lang="en-US" sz="2000" dirty="0"/>
              <a:t> Table existing data is updated </a:t>
            </a:r>
            <a:endParaRPr lang="en-IN" sz="2000" dirty="0"/>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4301" y="2955213"/>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34301" y="4556460"/>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9B8ADBB1-AC50-4269-9B6A-321EC90D6D70}"/>
              </a:ext>
            </a:extLst>
          </p:cNvPr>
          <p:cNvSpPr/>
          <p:nvPr/>
        </p:nvSpPr>
        <p:spPr>
          <a:xfrm>
            <a:off x="6953326" y="1993443"/>
            <a:ext cx="4611198" cy="646331"/>
          </a:xfrm>
          <a:prstGeom prst="rect">
            <a:avLst/>
          </a:prstGeom>
        </p:spPr>
        <p:txBody>
          <a:bodyPr wrap="square">
            <a:spAutoFit/>
          </a:bodyPr>
          <a:lstStyle/>
          <a:p>
            <a:r>
              <a:rPr lang="en-US" dirty="0"/>
              <a:t>INSERT INTO </a:t>
            </a:r>
            <a:r>
              <a:rPr lang="en-US" dirty="0" err="1"/>
              <a:t>table_name</a:t>
            </a:r>
            <a:r>
              <a:rPr lang="en-US" dirty="0"/>
              <a:t> (column1, column2,..)</a:t>
            </a:r>
          </a:p>
          <a:p>
            <a:r>
              <a:rPr lang="en-US" dirty="0"/>
              <a:t>VALUES (value1, value2,..);</a:t>
            </a:r>
            <a:endParaRPr lang="en-IN" dirty="0"/>
          </a:p>
        </p:txBody>
      </p:sp>
      <p:sp>
        <p:nvSpPr>
          <p:cNvPr id="38" name="Rectangle 37">
            <a:extLst>
              <a:ext uri="{FF2B5EF4-FFF2-40B4-BE49-F238E27FC236}">
                <a16:creationId xmlns:a16="http://schemas.microsoft.com/office/drawing/2014/main" id="{E2790C9F-B836-46AE-9F1F-E4D15D61D59B}"/>
              </a:ext>
            </a:extLst>
          </p:cNvPr>
          <p:cNvSpPr/>
          <p:nvPr/>
        </p:nvSpPr>
        <p:spPr>
          <a:xfrm>
            <a:off x="6962331" y="4977438"/>
            <a:ext cx="3899333" cy="646331"/>
          </a:xfrm>
          <a:prstGeom prst="rect">
            <a:avLst/>
          </a:prstGeom>
        </p:spPr>
        <p:txBody>
          <a:bodyPr wrap="square">
            <a:spAutoFit/>
          </a:bodyPr>
          <a:lstStyle/>
          <a:p>
            <a:r>
              <a:rPr lang="en-US" dirty="0"/>
              <a:t>DELETE FROM </a:t>
            </a:r>
            <a:r>
              <a:rPr lang="en-US" dirty="0" err="1"/>
              <a:t>table_name</a:t>
            </a:r>
            <a:endParaRPr lang="en-US" dirty="0"/>
          </a:p>
          <a:p>
            <a:r>
              <a:rPr lang="en-US" dirty="0"/>
              <a:t>WHERE condition;</a:t>
            </a:r>
            <a:endParaRPr lang="en-IN" dirty="0"/>
          </a:p>
        </p:txBody>
      </p:sp>
      <p:sp>
        <p:nvSpPr>
          <p:cNvPr id="39" name="Rectangle 38">
            <a:extLst>
              <a:ext uri="{FF2B5EF4-FFF2-40B4-BE49-F238E27FC236}">
                <a16:creationId xmlns:a16="http://schemas.microsoft.com/office/drawing/2014/main" id="{F7C9CE6C-4E5B-4D11-95F5-549B984210EF}"/>
              </a:ext>
            </a:extLst>
          </p:cNvPr>
          <p:cNvSpPr/>
          <p:nvPr/>
        </p:nvSpPr>
        <p:spPr>
          <a:xfrm>
            <a:off x="6962332" y="3266918"/>
            <a:ext cx="4509232" cy="923330"/>
          </a:xfrm>
          <a:prstGeom prst="rect">
            <a:avLst/>
          </a:prstGeom>
        </p:spPr>
        <p:txBody>
          <a:bodyPr wrap="square">
            <a:spAutoFit/>
          </a:bodyPr>
          <a:lstStyle/>
          <a:p>
            <a:r>
              <a:rPr lang="en-US" dirty="0"/>
              <a:t>UPDATE </a:t>
            </a:r>
            <a:r>
              <a:rPr lang="en-US" dirty="0" err="1"/>
              <a:t>table_name</a:t>
            </a:r>
            <a:endParaRPr lang="en-US" dirty="0"/>
          </a:p>
          <a:p>
            <a:r>
              <a:rPr lang="en-US" dirty="0"/>
              <a:t>SET column1 = new_value1</a:t>
            </a:r>
          </a:p>
          <a:p>
            <a:r>
              <a:rPr lang="en-US" dirty="0"/>
              <a:t>WHERE condition;</a:t>
            </a:r>
            <a:endParaRPr lang="en-IN" dirty="0"/>
          </a:p>
        </p:txBody>
      </p:sp>
    </p:spTree>
    <p:extLst>
      <p:ext uri="{BB962C8B-B14F-4D97-AF65-F5344CB8AC3E}">
        <p14:creationId xmlns:p14="http://schemas.microsoft.com/office/powerpoint/2010/main" val="173332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t>DQL</a:t>
            </a:r>
            <a:endParaRPr lang="en-IN" sz="2400" b="1" dirty="0"/>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2862322"/>
          </a:xfrm>
          <a:prstGeom prst="rect">
            <a:avLst/>
          </a:prstGeom>
        </p:spPr>
        <p:txBody>
          <a:bodyPr wrap="square">
            <a:spAutoFit/>
          </a:bodyPr>
          <a:lstStyle/>
          <a:p>
            <a:r>
              <a:rPr lang="en-US" sz="2000" dirty="0"/>
              <a:t>DQL is a sublanguage of SQL that is used to query data from a database.</a:t>
            </a:r>
          </a:p>
          <a:p>
            <a:r>
              <a:rPr lang="en-US" sz="2000" dirty="0"/>
              <a:t>It is a declarative language, which means that you tell the database what you want, not how to</a:t>
            </a:r>
          </a:p>
          <a:p>
            <a:r>
              <a:rPr lang="en-US" sz="2000" dirty="0"/>
              <a:t>get it.</a:t>
            </a:r>
          </a:p>
          <a:p>
            <a:r>
              <a:rPr lang="en-US" sz="2000" dirty="0"/>
              <a:t>DQL statements are made up of keywords, operators, and values.</a:t>
            </a:r>
          </a:p>
          <a:p>
            <a:r>
              <a:rPr lang="en-US" sz="2000" dirty="0"/>
              <a:t>Some common DQL keywords include SELECT, FROM, WHERE, and ORDER BY</a:t>
            </a:r>
          </a:p>
          <a:p>
            <a:endParaRPr lang="en-US" sz="2000" dirty="0"/>
          </a:p>
          <a:p>
            <a:r>
              <a:rPr lang="en-US" sz="2000" dirty="0"/>
              <a:t>There are two types of inserting data—</a:t>
            </a:r>
          </a:p>
          <a:p>
            <a:pPr marL="457200" indent="-457200">
              <a:buAutoNum type="arabicPeriod"/>
            </a:pPr>
            <a:r>
              <a:rPr lang="en-US" sz="2000" dirty="0"/>
              <a:t>Implicit inserting – inserting data for all columns present in a table.</a:t>
            </a:r>
          </a:p>
          <a:p>
            <a:pPr marL="457200" indent="-457200">
              <a:buAutoNum type="arabicPeriod"/>
            </a:pPr>
            <a:r>
              <a:rPr lang="en-US" sz="2000" dirty="0"/>
              <a:t>Explicit inserting – inserting data only in a specific column</a:t>
            </a:r>
            <a:endParaRPr lang="en-IN" sz="2000" dirty="0"/>
          </a:p>
        </p:txBody>
      </p:sp>
      <p:grpSp>
        <p:nvGrpSpPr>
          <p:cNvPr id="18" name="Group 17"/>
          <p:cNvGrpSpPr/>
          <p:nvPr/>
        </p:nvGrpSpPr>
        <p:grpSpPr>
          <a:xfrm>
            <a:off x="1312695" y="4134057"/>
            <a:ext cx="1407341" cy="1287832"/>
            <a:chOff x="1312695" y="3663794"/>
            <a:chExt cx="1407341" cy="1287832"/>
          </a:xfrm>
        </p:grpSpPr>
        <p:sp>
          <p:nvSpPr>
            <p:cNvPr id="16" name="Oval 15">
              <a:extLst>
                <a:ext uri="{FF2B5EF4-FFF2-40B4-BE49-F238E27FC236}">
                  <a16:creationId xmlns:a16="http://schemas.microsoft.com/office/drawing/2014/main" id="{B78DDB09-2F1F-4EBA-965E-2070DF236B04}"/>
                </a:ext>
              </a:extLst>
            </p:cNvPr>
            <p:cNvSpPr/>
            <p:nvPr/>
          </p:nvSpPr>
          <p:spPr>
            <a:xfrm>
              <a:off x="1312695" y="3663794"/>
              <a:ext cx="1334185" cy="1287832"/>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5AAE6DE7-7351-429D-8520-7B50D4B7B1A9}"/>
                </a:ext>
              </a:extLst>
            </p:cNvPr>
            <p:cNvSpPr txBox="1"/>
            <p:nvPr/>
          </p:nvSpPr>
          <p:spPr>
            <a:xfrm>
              <a:off x="1555755" y="4060570"/>
              <a:ext cx="1164281" cy="487035"/>
            </a:xfrm>
            <a:prstGeom prst="rect">
              <a:avLst/>
            </a:prstGeom>
            <a:noFill/>
          </p:spPr>
          <p:txBody>
            <a:bodyPr wrap="square" rtlCol="0">
              <a:spAutoFit/>
            </a:bodyPr>
            <a:lstStyle/>
            <a:p>
              <a:r>
                <a:rPr lang="en-US" sz="2400" b="1" dirty="0"/>
                <a:t>Select</a:t>
              </a:r>
              <a:endParaRPr lang="en-IN" sz="2400" b="1" dirty="0"/>
            </a:p>
          </p:txBody>
        </p:sp>
      </p:grpSp>
      <p:sp>
        <p:nvSpPr>
          <p:cNvPr id="23" name="Rectangle 22">
            <a:extLst>
              <a:ext uri="{FF2B5EF4-FFF2-40B4-BE49-F238E27FC236}">
                <a16:creationId xmlns:a16="http://schemas.microsoft.com/office/drawing/2014/main" id="{A7C42523-6623-434D-A7BE-6FD649225163}"/>
              </a:ext>
            </a:extLst>
          </p:cNvPr>
          <p:cNvSpPr/>
          <p:nvPr/>
        </p:nvSpPr>
        <p:spPr>
          <a:xfrm>
            <a:off x="2916065" y="4347864"/>
            <a:ext cx="3086101" cy="707886"/>
          </a:xfrm>
          <a:prstGeom prst="rect">
            <a:avLst/>
          </a:prstGeom>
        </p:spPr>
        <p:txBody>
          <a:bodyPr wrap="none">
            <a:spAutoFit/>
          </a:bodyPr>
          <a:lstStyle/>
          <a:p>
            <a:r>
              <a:rPr lang="en-US" sz="2000" dirty="0"/>
              <a:t> Retrieves data from one or </a:t>
            </a:r>
          </a:p>
          <a:p>
            <a:r>
              <a:rPr lang="en-US" sz="2000" dirty="0"/>
              <a:t>more tables.</a:t>
            </a:r>
            <a:endParaRPr lang="en-IN" sz="2000" dirty="0"/>
          </a:p>
        </p:txBody>
      </p:sp>
      <p:cxnSp>
        <p:nvCxnSpPr>
          <p:cNvPr id="36" name="Straight Connector 35">
            <a:extLst>
              <a:ext uri="{FF2B5EF4-FFF2-40B4-BE49-F238E27FC236}">
                <a16:creationId xmlns:a16="http://schemas.microsoft.com/office/drawing/2014/main" id="{2CF2DD5E-620A-4DA9-BBB6-016D76DB60F9}"/>
              </a:ext>
            </a:extLst>
          </p:cNvPr>
          <p:cNvCxnSpPr>
            <a:cxnSpLocks/>
          </p:cNvCxnSpPr>
          <p:nvPr/>
        </p:nvCxnSpPr>
        <p:spPr>
          <a:xfrm>
            <a:off x="6495135" y="3893460"/>
            <a:ext cx="0" cy="247024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F7C9CE6C-4E5B-4D11-95F5-549B984210EF}"/>
              </a:ext>
            </a:extLst>
          </p:cNvPr>
          <p:cNvSpPr/>
          <p:nvPr/>
        </p:nvSpPr>
        <p:spPr>
          <a:xfrm>
            <a:off x="6807099" y="3977101"/>
            <a:ext cx="4046080" cy="1754326"/>
          </a:xfrm>
          <a:prstGeom prst="rect">
            <a:avLst/>
          </a:prstGeom>
        </p:spPr>
        <p:txBody>
          <a:bodyPr wrap="square">
            <a:spAutoFit/>
          </a:bodyPr>
          <a:lstStyle/>
          <a:p>
            <a:r>
              <a:rPr lang="en-US" dirty="0"/>
              <a:t>SELECT *</a:t>
            </a:r>
          </a:p>
          <a:p>
            <a:r>
              <a:rPr lang="en-US" dirty="0"/>
              <a:t>FROM customers;</a:t>
            </a:r>
          </a:p>
          <a:p>
            <a:endParaRPr lang="en-US" dirty="0"/>
          </a:p>
          <a:p>
            <a:r>
              <a:rPr lang="en-US" dirty="0"/>
              <a:t>SELECT *</a:t>
            </a:r>
          </a:p>
          <a:p>
            <a:r>
              <a:rPr lang="en-US" dirty="0"/>
              <a:t>FROM </a:t>
            </a:r>
            <a:r>
              <a:rPr lang="en-US" dirty="0" err="1"/>
              <a:t>customer_orders</a:t>
            </a:r>
            <a:endParaRPr lang="en-US" dirty="0"/>
          </a:p>
          <a:p>
            <a:r>
              <a:rPr lang="en-US" dirty="0"/>
              <a:t>WHERE </a:t>
            </a:r>
            <a:r>
              <a:rPr lang="en-US" dirty="0" err="1"/>
              <a:t>customer_id</a:t>
            </a:r>
            <a:r>
              <a:rPr lang="en-US" dirty="0"/>
              <a:t> = 100;</a:t>
            </a:r>
            <a:endParaRPr lang="en-IN" dirty="0"/>
          </a:p>
        </p:txBody>
      </p:sp>
    </p:spTree>
    <p:extLst>
      <p:ext uri="{BB962C8B-B14F-4D97-AF65-F5344CB8AC3E}">
        <p14:creationId xmlns:p14="http://schemas.microsoft.com/office/powerpoint/2010/main" val="3058930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89389" y="355999"/>
            <a:ext cx="9988236" cy="707886"/>
          </a:xfrm>
          <a:prstGeom prst="rect">
            <a:avLst/>
          </a:prstGeom>
        </p:spPr>
        <p:txBody>
          <a:bodyPr wrap="square">
            <a:spAutoFit/>
          </a:bodyPr>
          <a:lstStyle/>
          <a:p>
            <a:pPr marL="342900" indent="-342900">
              <a:buFont typeface="Arial" panose="020B0604020202020204" pitchFamily="34" charset="0"/>
              <a:buChar char="•"/>
            </a:pPr>
            <a:r>
              <a:rPr lang="en-IN" sz="2000" dirty="0"/>
              <a:t>On website select “DOWNLOADS” tab, scroll to the bottom of page and select “MYSQL Community Downloads”. From the given list select “MySQL Installer for Windows”</a:t>
            </a:r>
          </a:p>
        </p:txBody>
      </p:sp>
      <p:pic>
        <p:nvPicPr>
          <p:cNvPr id="10" name="Picture 9">
            <a:extLst>
              <a:ext uri="{FF2B5EF4-FFF2-40B4-BE49-F238E27FC236}">
                <a16:creationId xmlns:a16="http://schemas.microsoft.com/office/drawing/2014/main" id="{9791B9E0-8357-4AED-8E58-8FD169A5AD52}"/>
              </a:ext>
            </a:extLst>
          </p:cNvPr>
          <p:cNvPicPr>
            <a:picLocks noChangeAspect="1"/>
          </p:cNvPicPr>
          <p:nvPr/>
        </p:nvPicPr>
        <p:blipFill rotWithShape="1">
          <a:blip r:embed="rId2">
            <a:extLst>
              <a:ext uri="{28A0092B-C50C-407E-A947-70E740481C1C}">
                <a14:useLocalDpi xmlns:a14="http://schemas.microsoft.com/office/drawing/2010/main" val="0"/>
              </a:ext>
            </a:extLst>
          </a:blip>
          <a:srcRect l="1932" t="11698" r="28174" b="65462"/>
          <a:stretch/>
        </p:blipFill>
        <p:spPr>
          <a:xfrm>
            <a:off x="2222829" y="1288473"/>
            <a:ext cx="8521356" cy="1565563"/>
          </a:xfrm>
          <a:prstGeom prst="rect">
            <a:avLst/>
          </a:prstGeom>
          <a:ln>
            <a:solidFill>
              <a:srgbClr val="00B0F0"/>
            </a:solidFill>
          </a:ln>
        </p:spPr>
      </p:pic>
      <p:pic>
        <p:nvPicPr>
          <p:cNvPr id="13" name="Picture 12">
            <a:extLst>
              <a:ext uri="{FF2B5EF4-FFF2-40B4-BE49-F238E27FC236}">
                <a16:creationId xmlns:a16="http://schemas.microsoft.com/office/drawing/2014/main" id="{BACFC6FD-44A3-4B70-8D12-C1448A0A8D09}"/>
              </a:ext>
            </a:extLst>
          </p:cNvPr>
          <p:cNvPicPr>
            <a:picLocks noChangeAspect="1"/>
          </p:cNvPicPr>
          <p:nvPr/>
        </p:nvPicPr>
        <p:blipFill rotWithShape="1">
          <a:blip r:embed="rId3">
            <a:extLst>
              <a:ext uri="{28A0092B-C50C-407E-A947-70E740481C1C}">
                <a14:useLocalDpi xmlns:a14="http://schemas.microsoft.com/office/drawing/2010/main" val="0"/>
              </a:ext>
            </a:extLst>
          </a:blip>
          <a:srcRect l="20568" t="47513" r="30909" b="26857"/>
          <a:stretch/>
        </p:blipFill>
        <p:spPr>
          <a:xfrm>
            <a:off x="3224225" y="2996411"/>
            <a:ext cx="6518563" cy="1935806"/>
          </a:xfrm>
          <a:prstGeom prst="rect">
            <a:avLst/>
          </a:prstGeom>
          <a:ln>
            <a:solidFill>
              <a:srgbClr val="00B0F0"/>
            </a:solidFill>
          </a:ln>
        </p:spPr>
      </p:pic>
      <p:sp>
        <p:nvSpPr>
          <p:cNvPr id="14" name="Rectangle 13">
            <a:extLst>
              <a:ext uri="{FF2B5EF4-FFF2-40B4-BE49-F238E27FC236}">
                <a16:creationId xmlns:a16="http://schemas.microsoft.com/office/drawing/2014/main" id="{7CB44257-E50F-4CCF-8D75-188EEA7D2A2C}"/>
              </a:ext>
            </a:extLst>
          </p:cNvPr>
          <p:cNvSpPr/>
          <p:nvPr/>
        </p:nvSpPr>
        <p:spPr>
          <a:xfrm>
            <a:off x="3630508" y="4087090"/>
            <a:ext cx="3366654" cy="5680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8" name="Picture 17">
            <a:extLst>
              <a:ext uri="{FF2B5EF4-FFF2-40B4-BE49-F238E27FC236}">
                <a16:creationId xmlns:a16="http://schemas.microsoft.com/office/drawing/2014/main" id="{2FEE1991-4240-4CD4-91D3-A8F9E6044E13}"/>
              </a:ext>
            </a:extLst>
          </p:cNvPr>
          <p:cNvPicPr>
            <a:picLocks noChangeAspect="1"/>
          </p:cNvPicPr>
          <p:nvPr/>
        </p:nvPicPr>
        <p:blipFill rotWithShape="1">
          <a:blip r:embed="rId4">
            <a:extLst>
              <a:ext uri="{28A0092B-C50C-407E-A947-70E740481C1C}">
                <a14:useLocalDpi xmlns:a14="http://schemas.microsoft.com/office/drawing/2010/main" val="0"/>
              </a:ext>
            </a:extLst>
          </a:blip>
          <a:srcRect l="5000" t="64047" r="50000" b="22121"/>
          <a:stretch/>
        </p:blipFill>
        <p:spPr>
          <a:xfrm>
            <a:off x="3486508" y="5250052"/>
            <a:ext cx="5993995" cy="1035890"/>
          </a:xfrm>
          <a:prstGeom prst="rect">
            <a:avLst/>
          </a:prstGeom>
          <a:ln>
            <a:solidFill>
              <a:srgbClr val="00B0F0"/>
            </a:solidFill>
          </a:ln>
        </p:spPr>
      </p:pic>
      <p:sp>
        <p:nvSpPr>
          <p:cNvPr id="19" name="Rectangle 18">
            <a:extLst>
              <a:ext uri="{FF2B5EF4-FFF2-40B4-BE49-F238E27FC236}">
                <a16:creationId xmlns:a16="http://schemas.microsoft.com/office/drawing/2014/main" id="{708033A4-BF37-4494-AE91-9396CE1F4F14}"/>
              </a:ext>
            </a:extLst>
          </p:cNvPr>
          <p:cNvSpPr/>
          <p:nvPr/>
        </p:nvSpPr>
        <p:spPr>
          <a:xfrm>
            <a:off x="3630508" y="5569527"/>
            <a:ext cx="2908837" cy="51794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27480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t>TCL</a:t>
            </a:r>
            <a:endParaRPr lang="en-IN" sz="2400" b="1" dirty="0"/>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t>SQL statements are part of the DML which is used to manipulate data that is present in data-</a:t>
            </a:r>
          </a:p>
          <a:p>
            <a:r>
              <a:rPr lang="en-US" sz="2000" dirty="0"/>
              <a:t>bases. </a:t>
            </a:r>
          </a:p>
          <a:p>
            <a:r>
              <a:rPr lang="en-US" sz="2000" dirty="0"/>
              <a:t>It is part of the SQL statement in charge of managing database and data access. </a:t>
            </a:r>
            <a:endParaRPr lang="en-IN" sz="2000" dirty="0"/>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360833" y="1671945"/>
            <a:ext cx="1560904" cy="4681525"/>
            <a:chOff x="1426335" y="1714499"/>
            <a:chExt cx="1560904" cy="4681525"/>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a:extLst>
                <a:ext uri="{FF2B5EF4-FFF2-40B4-BE49-F238E27FC236}">
                  <a16:creationId xmlns:a16="http://schemas.microsoft.com/office/drawing/2014/main" id="{F416E9F2-B629-4375-AFA2-C2E881847449}"/>
                </a:ext>
              </a:extLst>
            </p:cNvPr>
            <p:cNvSpPr/>
            <p:nvPr/>
          </p:nvSpPr>
          <p:spPr>
            <a:xfrm>
              <a:off x="1472925" y="4698660"/>
              <a:ext cx="1334182" cy="1324480"/>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C49F0DA-E7FB-43FC-A291-E91D295F75B3}"/>
                </a:ext>
              </a:extLst>
            </p:cNvPr>
            <p:cNvSpPr txBox="1"/>
            <p:nvPr/>
          </p:nvSpPr>
          <p:spPr>
            <a:xfrm>
              <a:off x="1509600" y="2077660"/>
              <a:ext cx="1199793" cy="461665"/>
            </a:xfrm>
            <a:prstGeom prst="rect">
              <a:avLst/>
            </a:prstGeom>
            <a:noFill/>
          </p:spPr>
          <p:txBody>
            <a:bodyPr wrap="square" rtlCol="0">
              <a:spAutoFit/>
            </a:bodyPr>
            <a:lstStyle/>
            <a:p>
              <a:r>
                <a:rPr lang="en-US" sz="2400" b="1" dirty="0"/>
                <a:t>Commit </a:t>
              </a:r>
              <a:endParaRPr lang="en-IN" sz="2400" b="1" dirty="0"/>
            </a:p>
          </p:txBody>
        </p:sp>
        <p:sp>
          <p:nvSpPr>
            <p:cNvPr id="20" name="TextBox 19">
              <a:extLst>
                <a:ext uri="{FF2B5EF4-FFF2-40B4-BE49-F238E27FC236}">
                  <a16:creationId xmlns:a16="http://schemas.microsoft.com/office/drawing/2014/main" id="{5AAE6DE7-7351-429D-8520-7B50D4B7B1A9}"/>
                </a:ext>
              </a:extLst>
            </p:cNvPr>
            <p:cNvSpPr txBox="1"/>
            <p:nvPr/>
          </p:nvSpPr>
          <p:spPr>
            <a:xfrm>
              <a:off x="1430448" y="3525164"/>
              <a:ext cx="1376657" cy="461665"/>
            </a:xfrm>
            <a:prstGeom prst="rect">
              <a:avLst/>
            </a:prstGeom>
            <a:noFill/>
          </p:spPr>
          <p:txBody>
            <a:bodyPr wrap="square" rtlCol="0">
              <a:spAutoFit/>
            </a:bodyPr>
            <a:lstStyle/>
            <a:p>
              <a:r>
                <a:rPr lang="en-US" sz="2400" b="1" dirty="0"/>
                <a:t>Roll-Back</a:t>
              </a:r>
              <a:endParaRPr lang="en-IN" sz="2400" b="1" dirty="0"/>
            </a:p>
          </p:txBody>
        </p:sp>
        <p:sp>
          <p:nvSpPr>
            <p:cNvPr id="21" name="TextBox 20">
              <a:extLst>
                <a:ext uri="{FF2B5EF4-FFF2-40B4-BE49-F238E27FC236}">
                  <a16:creationId xmlns:a16="http://schemas.microsoft.com/office/drawing/2014/main" id="{38AC494B-4487-498B-9DF7-A840AC68AB33}"/>
                </a:ext>
              </a:extLst>
            </p:cNvPr>
            <p:cNvSpPr txBox="1"/>
            <p:nvPr/>
          </p:nvSpPr>
          <p:spPr>
            <a:xfrm>
              <a:off x="1426335" y="5115413"/>
              <a:ext cx="1560904" cy="461665"/>
            </a:xfrm>
            <a:prstGeom prst="rect">
              <a:avLst/>
            </a:prstGeom>
            <a:noFill/>
          </p:spPr>
          <p:txBody>
            <a:bodyPr wrap="square" rtlCol="0">
              <a:spAutoFit/>
            </a:bodyPr>
            <a:lstStyle/>
            <a:p>
              <a:r>
                <a:rPr lang="en-US" sz="2300" b="1" dirty="0"/>
                <a:t>Save Point</a:t>
              </a:r>
              <a:endParaRPr lang="en-IN" sz="2300" b="1" dirty="0"/>
            </a:p>
          </p:txBody>
        </p:sp>
        <p:sp>
          <p:nvSpPr>
            <p:cNvPr id="22" name="TextBox 21">
              <a:extLst>
                <a:ext uri="{FF2B5EF4-FFF2-40B4-BE49-F238E27FC236}">
                  <a16:creationId xmlns:a16="http://schemas.microsoft.com/office/drawing/2014/main" id="{0648742C-729A-4500-A6CC-84A36A89CB09}"/>
                </a:ext>
              </a:extLst>
            </p:cNvPr>
            <p:cNvSpPr txBox="1"/>
            <p:nvPr/>
          </p:nvSpPr>
          <p:spPr>
            <a:xfrm>
              <a:off x="1469404" y="5934359"/>
              <a:ext cx="1337719" cy="461665"/>
            </a:xfrm>
            <a:prstGeom prst="rect">
              <a:avLst/>
            </a:prstGeom>
            <a:noFill/>
          </p:spPr>
          <p:txBody>
            <a:bodyPr wrap="square" rtlCol="0">
              <a:spAutoFit/>
            </a:bodyPr>
            <a:lstStyle/>
            <a:p>
              <a:endParaRPr lang="en-IN" sz="2400" b="1" dirty="0"/>
            </a:p>
          </p:txBody>
        </p:sp>
      </p:grpSp>
      <p:sp>
        <p:nvSpPr>
          <p:cNvPr id="14" name="Rectangle 13">
            <a:extLst>
              <a:ext uri="{FF2B5EF4-FFF2-40B4-BE49-F238E27FC236}">
                <a16:creationId xmlns:a16="http://schemas.microsoft.com/office/drawing/2014/main" id="{207D4C52-DA0F-4890-BF45-CE7EDD7D547C}"/>
              </a:ext>
            </a:extLst>
          </p:cNvPr>
          <p:cNvSpPr/>
          <p:nvPr/>
        </p:nvSpPr>
        <p:spPr>
          <a:xfrm>
            <a:off x="2921737" y="2054834"/>
            <a:ext cx="3728444" cy="707886"/>
          </a:xfrm>
          <a:prstGeom prst="rect">
            <a:avLst/>
          </a:prstGeom>
        </p:spPr>
        <p:txBody>
          <a:bodyPr wrap="square">
            <a:spAutoFit/>
          </a:bodyPr>
          <a:lstStyle/>
          <a:p>
            <a:r>
              <a:rPr lang="en-US" sz="2000" dirty="0"/>
              <a:t>Save changes made during transactions</a:t>
            </a:r>
            <a:endParaRPr lang="en-IN" sz="2000" dirty="0"/>
          </a:p>
        </p:txBody>
      </p:sp>
      <p:sp>
        <p:nvSpPr>
          <p:cNvPr id="15" name="Rectangle 14">
            <a:extLst>
              <a:ext uri="{FF2B5EF4-FFF2-40B4-BE49-F238E27FC236}">
                <a16:creationId xmlns:a16="http://schemas.microsoft.com/office/drawing/2014/main" id="{53BE353D-8FE3-4F73-98FA-A2D5312EC58A}"/>
              </a:ext>
            </a:extLst>
          </p:cNvPr>
          <p:cNvSpPr/>
          <p:nvPr/>
        </p:nvSpPr>
        <p:spPr>
          <a:xfrm>
            <a:off x="2846451" y="4734304"/>
            <a:ext cx="3846117" cy="1323439"/>
          </a:xfrm>
          <a:prstGeom prst="rect">
            <a:avLst/>
          </a:prstGeom>
        </p:spPr>
        <p:txBody>
          <a:bodyPr wrap="none">
            <a:spAutoFit/>
          </a:bodyPr>
          <a:lstStyle/>
          <a:p>
            <a:r>
              <a:rPr lang="en-US" sz="2000" dirty="0"/>
              <a:t>A point within a transaction where</a:t>
            </a:r>
          </a:p>
          <a:p>
            <a:r>
              <a:rPr lang="en-US" sz="2000" dirty="0"/>
              <a:t>you can roll back to a specific state</a:t>
            </a:r>
          </a:p>
          <a:p>
            <a:r>
              <a:rPr lang="en-US" sz="2000" dirty="0"/>
              <a:t>without affecting the entire</a:t>
            </a:r>
          </a:p>
          <a:p>
            <a:r>
              <a:rPr lang="en-US" sz="2000" dirty="0"/>
              <a:t>transaction.</a:t>
            </a:r>
            <a:endParaRPr lang="en-IN" sz="2000" dirty="0"/>
          </a:p>
        </p:txBody>
      </p:sp>
      <p:sp>
        <p:nvSpPr>
          <p:cNvPr id="23" name="Rectangle 22">
            <a:extLst>
              <a:ext uri="{FF2B5EF4-FFF2-40B4-BE49-F238E27FC236}">
                <a16:creationId xmlns:a16="http://schemas.microsoft.com/office/drawing/2014/main" id="{A7C42523-6623-434D-A7BE-6FD649225163}"/>
              </a:ext>
            </a:extLst>
          </p:cNvPr>
          <p:cNvSpPr/>
          <p:nvPr/>
        </p:nvSpPr>
        <p:spPr>
          <a:xfrm>
            <a:off x="2921737" y="3553586"/>
            <a:ext cx="3831946" cy="400110"/>
          </a:xfrm>
          <a:prstGeom prst="rect">
            <a:avLst/>
          </a:prstGeom>
        </p:spPr>
        <p:txBody>
          <a:bodyPr wrap="none">
            <a:spAutoFit/>
          </a:bodyPr>
          <a:lstStyle/>
          <a:p>
            <a:r>
              <a:rPr lang="en-US" sz="2000" dirty="0"/>
              <a:t> Revert changes if any error occurs.</a:t>
            </a:r>
            <a:endParaRPr lang="en-IN" sz="2000" dirty="0"/>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4301" y="2955213"/>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B9CA78C-5645-4A65-8A6D-D45B8B6D7A31}"/>
              </a:ext>
            </a:extLst>
          </p:cNvPr>
          <p:cNvCxnSpPr>
            <a:cxnSpLocks/>
          </p:cNvCxnSpPr>
          <p:nvPr/>
        </p:nvCxnSpPr>
        <p:spPr>
          <a:xfrm flipV="1">
            <a:off x="2534301" y="4556460"/>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p:nvPr/>
        </p:nvCxnSpPr>
        <p:spPr>
          <a:xfrm>
            <a:off x="6755027" y="1907769"/>
            <a:ext cx="0" cy="481061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978C8092-FABE-4BF9-B46C-75C54DD2723C}"/>
              </a:ext>
            </a:extLst>
          </p:cNvPr>
          <p:cNvSpPr txBox="1"/>
          <p:nvPr/>
        </p:nvSpPr>
        <p:spPr>
          <a:xfrm>
            <a:off x="7148944" y="1944959"/>
            <a:ext cx="2632361" cy="707886"/>
          </a:xfrm>
          <a:prstGeom prst="rect">
            <a:avLst/>
          </a:prstGeom>
          <a:noFill/>
        </p:spPr>
        <p:txBody>
          <a:bodyPr wrap="square" rtlCol="0">
            <a:spAutoFit/>
          </a:bodyPr>
          <a:lstStyle/>
          <a:p>
            <a:r>
              <a:rPr lang="en-US" sz="2000" dirty="0"/>
              <a:t>( queries… )</a:t>
            </a:r>
          </a:p>
          <a:p>
            <a:r>
              <a:rPr lang="en-US" sz="2000" dirty="0"/>
              <a:t>COMMIT;</a:t>
            </a:r>
            <a:endParaRPr lang="en-IN" sz="2000" dirty="0"/>
          </a:p>
        </p:txBody>
      </p:sp>
      <p:sp>
        <p:nvSpPr>
          <p:cNvPr id="3" name="TextBox 2">
            <a:extLst>
              <a:ext uri="{FF2B5EF4-FFF2-40B4-BE49-F238E27FC236}">
                <a16:creationId xmlns:a16="http://schemas.microsoft.com/office/drawing/2014/main" id="{47DED79D-026E-4652-A50D-33169537A665}"/>
              </a:ext>
            </a:extLst>
          </p:cNvPr>
          <p:cNvSpPr txBox="1"/>
          <p:nvPr/>
        </p:nvSpPr>
        <p:spPr>
          <a:xfrm>
            <a:off x="7010400" y="3402361"/>
            <a:ext cx="3435920" cy="707886"/>
          </a:xfrm>
          <a:prstGeom prst="rect">
            <a:avLst/>
          </a:prstGeom>
          <a:noFill/>
        </p:spPr>
        <p:txBody>
          <a:bodyPr wrap="square" rtlCol="0">
            <a:spAutoFit/>
          </a:bodyPr>
          <a:lstStyle/>
          <a:p>
            <a:r>
              <a:rPr lang="en-US" sz="2000" dirty="0"/>
              <a:t>(query)</a:t>
            </a:r>
          </a:p>
          <a:p>
            <a:r>
              <a:rPr lang="en-US" sz="2000" dirty="0"/>
              <a:t>ROLLBACK;</a:t>
            </a:r>
            <a:endParaRPr lang="en-IN" sz="2000" dirty="0"/>
          </a:p>
        </p:txBody>
      </p:sp>
      <p:sp>
        <p:nvSpPr>
          <p:cNvPr id="27" name="TextBox 26">
            <a:extLst>
              <a:ext uri="{FF2B5EF4-FFF2-40B4-BE49-F238E27FC236}">
                <a16:creationId xmlns:a16="http://schemas.microsoft.com/office/drawing/2014/main" id="{C5AF9DBE-5F01-465C-99A6-2472C62768E2}"/>
              </a:ext>
            </a:extLst>
          </p:cNvPr>
          <p:cNvSpPr txBox="1"/>
          <p:nvPr/>
        </p:nvSpPr>
        <p:spPr>
          <a:xfrm>
            <a:off x="6950818" y="5000104"/>
            <a:ext cx="3435920" cy="1015663"/>
          </a:xfrm>
          <a:prstGeom prst="rect">
            <a:avLst/>
          </a:prstGeom>
          <a:noFill/>
        </p:spPr>
        <p:txBody>
          <a:bodyPr wrap="square" rtlCol="0">
            <a:spAutoFit/>
          </a:bodyPr>
          <a:lstStyle/>
          <a:p>
            <a:r>
              <a:rPr lang="en-US" sz="2000" dirty="0"/>
              <a:t>(query)</a:t>
            </a:r>
          </a:p>
          <a:p>
            <a:r>
              <a:rPr lang="en-US" sz="2000" dirty="0"/>
              <a:t>SAVEPOINT A;</a:t>
            </a:r>
          </a:p>
          <a:p>
            <a:r>
              <a:rPr lang="en-US" sz="2000" dirty="0"/>
              <a:t>ROLLBACK to A;</a:t>
            </a:r>
            <a:endParaRPr lang="en-IN" sz="2000" dirty="0"/>
          </a:p>
        </p:txBody>
      </p:sp>
    </p:spTree>
    <p:extLst>
      <p:ext uri="{BB962C8B-B14F-4D97-AF65-F5344CB8AC3E}">
        <p14:creationId xmlns:p14="http://schemas.microsoft.com/office/powerpoint/2010/main" val="866547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014275" y="87822"/>
            <a:ext cx="1058487" cy="461665"/>
          </a:xfrm>
          <a:prstGeom prst="rect">
            <a:avLst/>
          </a:prstGeom>
          <a:noFill/>
        </p:spPr>
        <p:txBody>
          <a:bodyPr wrap="square" rtlCol="0">
            <a:spAutoFit/>
          </a:bodyPr>
          <a:lstStyle/>
          <a:p>
            <a:r>
              <a:rPr lang="en-US" sz="2400" b="1" dirty="0"/>
              <a:t>DCL</a:t>
            </a:r>
            <a:endParaRPr lang="en-IN" sz="2400" b="1" dirty="0"/>
          </a:p>
        </p:txBody>
      </p:sp>
      <p:sp>
        <p:nvSpPr>
          <p:cNvPr id="6" name="Rectangle 5">
            <a:extLst>
              <a:ext uri="{FF2B5EF4-FFF2-40B4-BE49-F238E27FC236}">
                <a16:creationId xmlns:a16="http://schemas.microsoft.com/office/drawing/2014/main" id="{2575C131-0C3A-4584-9D18-6456BD20C313}"/>
              </a:ext>
            </a:extLst>
          </p:cNvPr>
          <p:cNvSpPr/>
          <p:nvPr/>
        </p:nvSpPr>
        <p:spPr>
          <a:xfrm>
            <a:off x="1163782" y="534974"/>
            <a:ext cx="10145902" cy="1015663"/>
          </a:xfrm>
          <a:prstGeom prst="rect">
            <a:avLst/>
          </a:prstGeom>
        </p:spPr>
        <p:txBody>
          <a:bodyPr wrap="square">
            <a:spAutoFit/>
          </a:bodyPr>
          <a:lstStyle/>
          <a:p>
            <a:r>
              <a:rPr lang="en-US" sz="2000" dirty="0"/>
              <a:t>SQL statements are part of the DML which is used to manipulate data that is present in data-</a:t>
            </a:r>
          </a:p>
          <a:p>
            <a:r>
              <a:rPr lang="en-US" sz="2000" dirty="0"/>
              <a:t>bases. This is used by administrator side and not developers.</a:t>
            </a:r>
          </a:p>
          <a:p>
            <a:r>
              <a:rPr lang="en-US" sz="2000" dirty="0"/>
              <a:t>It is part of the SQL statement in charge of managing database and data access. </a:t>
            </a:r>
            <a:endParaRPr lang="en-IN" sz="2000" dirty="0"/>
          </a:p>
        </p:txBody>
      </p:sp>
      <p:grpSp>
        <p:nvGrpSpPr>
          <p:cNvPr id="11" name="Group 10">
            <a:extLst>
              <a:ext uri="{FF2B5EF4-FFF2-40B4-BE49-F238E27FC236}">
                <a16:creationId xmlns:a16="http://schemas.microsoft.com/office/drawing/2014/main" id="{077FEC8A-BACD-4585-88D0-338DA9F5BDF9}"/>
              </a:ext>
            </a:extLst>
          </p:cNvPr>
          <p:cNvGrpSpPr/>
          <p:nvPr/>
        </p:nvGrpSpPr>
        <p:grpSpPr>
          <a:xfrm>
            <a:off x="1294913" y="2408777"/>
            <a:ext cx="1376659" cy="2663956"/>
            <a:chOff x="1430448" y="1714499"/>
            <a:chExt cx="1376659" cy="2663956"/>
          </a:xfrm>
        </p:grpSpPr>
        <p:sp>
          <p:nvSpPr>
            <p:cNvPr id="8" name="Oval 7">
              <a:extLst>
                <a:ext uri="{FF2B5EF4-FFF2-40B4-BE49-F238E27FC236}">
                  <a16:creationId xmlns:a16="http://schemas.microsoft.com/office/drawing/2014/main" id="{2E4A2C06-EE90-42BE-A682-B75E8020EFA2}"/>
                </a:ext>
              </a:extLst>
            </p:cNvPr>
            <p:cNvSpPr/>
            <p:nvPr/>
          </p:nvSpPr>
          <p:spPr>
            <a:xfrm>
              <a:off x="1472922" y="1714499"/>
              <a:ext cx="1334185" cy="127736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B78DDB09-2F1F-4EBA-965E-2070DF236B04}"/>
                </a:ext>
              </a:extLst>
            </p:cNvPr>
            <p:cNvSpPr/>
            <p:nvPr/>
          </p:nvSpPr>
          <p:spPr>
            <a:xfrm>
              <a:off x="1430448" y="3157708"/>
              <a:ext cx="1334185" cy="1220747"/>
            </a:xfrm>
            <a:prstGeom prst="ellips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9C49F0DA-E7FB-43FC-A291-E91D295F75B3}"/>
                </a:ext>
              </a:extLst>
            </p:cNvPr>
            <p:cNvSpPr txBox="1"/>
            <p:nvPr/>
          </p:nvSpPr>
          <p:spPr>
            <a:xfrm>
              <a:off x="1679631" y="2077660"/>
              <a:ext cx="1029762" cy="461665"/>
            </a:xfrm>
            <a:prstGeom prst="rect">
              <a:avLst/>
            </a:prstGeom>
            <a:noFill/>
          </p:spPr>
          <p:txBody>
            <a:bodyPr wrap="square" rtlCol="0">
              <a:spAutoFit/>
            </a:bodyPr>
            <a:lstStyle/>
            <a:p>
              <a:r>
                <a:rPr lang="en-US" sz="2400" b="1" dirty="0"/>
                <a:t>Grant</a:t>
              </a:r>
              <a:endParaRPr lang="en-IN" sz="2400" b="1" dirty="0"/>
            </a:p>
          </p:txBody>
        </p:sp>
        <p:sp>
          <p:nvSpPr>
            <p:cNvPr id="20" name="TextBox 19">
              <a:extLst>
                <a:ext uri="{FF2B5EF4-FFF2-40B4-BE49-F238E27FC236}">
                  <a16:creationId xmlns:a16="http://schemas.microsoft.com/office/drawing/2014/main" id="{5AAE6DE7-7351-429D-8520-7B50D4B7B1A9}"/>
                </a:ext>
              </a:extLst>
            </p:cNvPr>
            <p:cNvSpPr txBox="1"/>
            <p:nvPr/>
          </p:nvSpPr>
          <p:spPr>
            <a:xfrm>
              <a:off x="1509600" y="3525164"/>
              <a:ext cx="1164281" cy="461665"/>
            </a:xfrm>
            <a:prstGeom prst="rect">
              <a:avLst/>
            </a:prstGeom>
            <a:noFill/>
          </p:spPr>
          <p:txBody>
            <a:bodyPr wrap="square" rtlCol="0">
              <a:spAutoFit/>
            </a:bodyPr>
            <a:lstStyle/>
            <a:p>
              <a:r>
                <a:rPr lang="en-US" sz="2400" b="1" dirty="0"/>
                <a:t>Revoke</a:t>
              </a:r>
              <a:endParaRPr lang="en-IN" sz="2400" b="1" dirty="0"/>
            </a:p>
          </p:txBody>
        </p:sp>
      </p:grpSp>
      <p:sp>
        <p:nvSpPr>
          <p:cNvPr id="14" name="Rectangle 13">
            <a:extLst>
              <a:ext uri="{FF2B5EF4-FFF2-40B4-BE49-F238E27FC236}">
                <a16:creationId xmlns:a16="http://schemas.microsoft.com/office/drawing/2014/main" id="{207D4C52-DA0F-4890-BF45-CE7EDD7D547C}"/>
              </a:ext>
            </a:extLst>
          </p:cNvPr>
          <p:cNvSpPr/>
          <p:nvPr/>
        </p:nvSpPr>
        <p:spPr>
          <a:xfrm>
            <a:off x="2973842" y="2782618"/>
            <a:ext cx="3645998" cy="400110"/>
          </a:xfrm>
          <a:prstGeom prst="rect">
            <a:avLst/>
          </a:prstGeom>
        </p:spPr>
        <p:txBody>
          <a:bodyPr wrap="none">
            <a:spAutoFit/>
          </a:bodyPr>
          <a:lstStyle/>
          <a:p>
            <a:r>
              <a:rPr lang="en-US" sz="2000" dirty="0"/>
              <a:t> Grants specific privileges to user</a:t>
            </a:r>
            <a:r>
              <a:rPr lang="en-IN" sz="2000" dirty="0"/>
              <a:t>.</a:t>
            </a:r>
          </a:p>
        </p:txBody>
      </p:sp>
      <p:sp>
        <p:nvSpPr>
          <p:cNvPr id="23" name="Rectangle 22">
            <a:extLst>
              <a:ext uri="{FF2B5EF4-FFF2-40B4-BE49-F238E27FC236}">
                <a16:creationId xmlns:a16="http://schemas.microsoft.com/office/drawing/2014/main" id="{A7C42523-6623-434D-A7BE-6FD649225163}"/>
              </a:ext>
            </a:extLst>
          </p:cNvPr>
          <p:cNvSpPr/>
          <p:nvPr/>
        </p:nvSpPr>
        <p:spPr>
          <a:xfrm>
            <a:off x="3017597" y="4280997"/>
            <a:ext cx="3348930" cy="400110"/>
          </a:xfrm>
          <a:prstGeom prst="rect">
            <a:avLst/>
          </a:prstGeom>
        </p:spPr>
        <p:txBody>
          <a:bodyPr wrap="none">
            <a:spAutoFit/>
          </a:bodyPr>
          <a:lstStyle/>
          <a:p>
            <a:r>
              <a:rPr lang="en-US" sz="2000" dirty="0"/>
              <a:t> Removes privileges from user.</a:t>
            </a:r>
            <a:endParaRPr lang="en-IN" sz="2000" dirty="0"/>
          </a:p>
        </p:txBody>
      </p:sp>
      <p:cxnSp>
        <p:nvCxnSpPr>
          <p:cNvPr id="28" name="Straight Connector 27">
            <a:extLst>
              <a:ext uri="{FF2B5EF4-FFF2-40B4-BE49-F238E27FC236}">
                <a16:creationId xmlns:a16="http://schemas.microsoft.com/office/drawing/2014/main" id="{B4DE4B56-5B64-4B37-9785-0042134405C6}"/>
              </a:ext>
            </a:extLst>
          </p:cNvPr>
          <p:cNvCxnSpPr>
            <a:cxnSpLocks/>
          </p:cNvCxnSpPr>
          <p:nvPr/>
        </p:nvCxnSpPr>
        <p:spPr>
          <a:xfrm flipV="1">
            <a:off x="2538346" y="3772756"/>
            <a:ext cx="8611372" cy="3504"/>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CF2DD5E-620A-4DA9-BBB6-016D76DB60F9}"/>
              </a:ext>
            </a:extLst>
          </p:cNvPr>
          <p:cNvCxnSpPr>
            <a:cxnSpLocks/>
          </p:cNvCxnSpPr>
          <p:nvPr/>
        </p:nvCxnSpPr>
        <p:spPr>
          <a:xfrm>
            <a:off x="6755027" y="2340720"/>
            <a:ext cx="0" cy="273201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B39CE34-8D9E-44B4-8BA7-E5D031D3DAE2}"/>
              </a:ext>
            </a:extLst>
          </p:cNvPr>
          <p:cNvSpPr/>
          <p:nvPr/>
        </p:nvSpPr>
        <p:spPr>
          <a:xfrm>
            <a:off x="7034176" y="2693517"/>
            <a:ext cx="3711593" cy="707886"/>
          </a:xfrm>
          <a:prstGeom prst="rect">
            <a:avLst/>
          </a:prstGeom>
        </p:spPr>
        <p:txBody>
          <a:bodyPr wrap="none">
            <a:spAutoFit/>
          </a:bodyPr>
          <a:lstStyle/>
          <a:p>
            <a:r>
              <a:rPr lang="en-US" sz="2000" dirty="0"/>
              <a:t> GRANT SELECT ON (table’s name)</a:t>
            </a:r>
          </a:p>
          <a:p>
            <a:r>
              <a:rPr lang="en-US" sz="2000" dirty="0"/>
              <a:t>FOR </a:t>
            </a:r>
            <a:r>
              <a:rPr lang="en-US" sz="2000" dirty="0" err="1"/>
              <a:t>user@servername</a:t>
            </a:r>
            <a:r>
              <a:rPr lang="en-US" sz="2000" dirty="0"/>
              <a:t>;</a:t>
            </a:r>
            <a:endParaRPr lang="en-IN" sz="2000" dirty="0"/>
          </a:p>
        </p:txBody>
      </p:sp>
      <p:sp>
        <p:nvSpPr>
          <p:cNvPr id="22" name="Rectangle 21">
            <a:extLst>
              <a:ext uri="{FF2B5EF4-FFF2-40B4-BE49-F238E27FC236}">
                <a16:creationId xmlns:a16="http://schemas.microsoft.com/office/drawing/2014/main" id="{D3339453-452B-4DDC-AA0D-0B6D5E9AE1E5}"/>
              </a:ext>
            </a:extLst>
          </p:cNvPr>
          <p:cNvSpPr/>
          <p:nvPr/>
        </p:nvSpPr>
        <p:spPr>
          <a:xfrm>
            <a:off x="7034176" y="4157741"/>
            <a:ext cx="3805978" cy="707886"/>
          </a:xfrm>
          <a:prstGeom prst="rect">
            <a:avLst/>
          </a:prstGeom>
        </p:spPr>
        <p:txBody>
          <a:bodyPr wrap="none">
            <a:spAutoFit/>
          </a:bodyPr>
          <a:lstStyle/>
          <a:p>
            <a:r>
              <a:rPr lang="en-US" sz="2000" dirty="0"/>
              <a:t> REVOKE SELECT ON (table’s name)</a:t>
            </a:r>
          </a:p>
          <a:p>
            <a:r>
              <a:rPr lang="en-US" sz="2000" dirty="0"/>
              <a:t>FROM </a:t>
            </a:r>
            <a:r>
              <a:rPr lang="en-US" sz="2000" dirty="0" err="1"/>
              <a:t>user@servername</a:t>
            </a:r>
            <a:r>
              <a:rPr lang="en-US" sz="2000" dirty="0"/>
              <a:t>;</a:t>
            </a:r>
            <a:endParaRPr lang="en-IN" sz="2000" dirty="0"/>
          </a:p>
        </p:txBody>
      </p:sp>
    </p:spTree>
    <p:extLst>
      <p:ext uri="{BB962C8B-B14F-4D97-AF65-F5344CB8AC3E}">
        <p14:creationId xmlns:p14="http://schemas.microsoft.com/office/powerpoint/2010/main" val="35335430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4016173" y="2967334"/>
            <a:ext cx="4159654" cy="461665"/>
          </a:xfrm>
          <a:prstGeom prst="rect">
            <a:avLst/>
          </a:prstGeom>
          <a:noFill/>
        </p:spPr>
        <p:txBody>
          <a:bodyPr wrap="square" rtlCol="0">
            <a:spAutoFit/>
          </a:bodyPr>
          <a:lstStyle/>
          <a:p>
            <a:r>
              <a:rPr lang="en-US" sz="2400" b="1" dirty="0"/>
              <a:t>PRACTICAL IMPLEMENTATION</a:t>
            </a:r>
            <a:endParaRPr lang="en-IN" sz="2400" b="1" dirty="0"/>
          </a:p>
        </p:txBody>
      </p:sp>
    </p:spTree>
    <p:extLst>
      <p:ext uri="{BB962C8B-B14F-4D97-AF65-F5344CB8AC3E}">
        <p14:creationId xmlns:p14="http://schemas.microsoft.com/office/powerpoint/2010/main" val="3602972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CREATE</a:t>
            </a:r>
            <a:endParaRPr lang="en-IN" sz="2400" b="1" dirty="0"/>
          </a:p>
        </p:txBody>
      </p:sp>
      <p:pic>
        <p:nvPicPr>
          <p:cNvPr id="2" name="Picture 1">
            <a:extLst>
              <a:ext uri="{FF2B5EF4-FFF2-40B4-BE49-F238E27FC236}">
                <a16:creationId xmlns:a16="http://schemas.microsoft.com/office/drawing/2014/main" id="{8D6E4899-2C74-4829-9E7D-4EC0CF760374}"/>
              </a:ext>
            </a:extLst>
          </p:cNvPr>
          <p:cNvPicPr>
            <a:picLocks noChangeAspect="1"/>
          </p:cNvPicPr>
          <p:nvPr/>
        </p:nvPicPr>
        <p:blipFill rotWithShape="1">
          <a:blip r:embed="rId2"/>
          <a:srcRect l="12728" t="20188" r="56931" b="41814"/>
          <a:stretch/>
        </p:blipFill>
        <p:spPr>
          <a:xfrm>
            <a:off x="2938906" y="1394832"/>
            <a:ext cx="6373092" cy="4487433"/>
          </a:xfrm>
          <a:prstGeom prst="rect">
            <a:avLst/>
          </a:prstGeom>
          <a:ln>
            <a:solidFill>
              <a:srgbClr val="00B0F0"/>
            </a:solidFill>
          </a:ln>
        </p:spPr>
      </p:pic>
    </p:spTree>
    <p:extLst>
      <p:ext uri="{BB962C8B-B14F-4D97-AF65-F5344CB8AC3E}">
        <p14:creationId xmlns:p14="http://schemas.microsoft.com/office/powerpoint/2010/main" val="34816041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ALTER</a:t>
            </a:r>
            <a:endParaRPr lang="en-IN" sz="2400" b="1" dirty="0"/>
          </a:p>
        </p:txBody>
      </p:sp>
      <p:pic>
        <p:nvPicPr>
          <p:cNvPr id="3" name="Picture 2">
            <a:extLst>
              <a:ext uri="{FF2B5EF4-FFF2-40B4-BE49-F238E27FC236}">
                <a16:creationId xmlns:a16="http://schemas.microsoft.com/office/drawing/2014/main" id="{811B4029-D10D-481F-A689-85E9C8A2F19E}"/>
              </a:ext>
            </a:extLst>
          </p:cNvPr>
          <p:cNvPicPr>
            <a:picLocks noChangeAspect="1"/>
          </p:cNvPicPr>
          <p:nvPr/>
        </p:nvPicPr>
        <p:blipFill rotWithShape="1">
          <a:blip r:embed="rId2"/>
          <a:srcRect l="12500" t="44846" r="54545" b="26454"/>
          <a:stretch/>
        </p:blipFill>
        <p:spPr>
          <a:xfrm>
            <a:off x="2743104" y="1996784"/>
            <a:ext cx="6705791" cy="3283529"/>
          </a:xfrm>
          <a:prstGeom prst="rect">
            <a:avLst/>
          </a:prstGeom>
          <a:ln>
            <a:solidFill>
              <a:srgbClr val="00B0F0"/>
            </a:solidFill>
          </a:ln>
        </p:spPr>
      </p:pic>
    </p:spTree>
    <p:extLst>
      <p:ext uri="{BB962C8B-B14F-4D97-AF65-F5344CB8AC3E}">
        <p14:creationId xmlns:p14="http://schemas.microsoft.com/office/powerpoint/2010/main" val="4239687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DROP</a:t>
            </a:r>
            <a:endParaRPr lang="en-IN" sz="2400" b="1" dirty="0"/>
          </a:p>
        </p:txBody>
      </p:sp>
      <p:pic>
        <p:nvPicPr>
          <p:cNvPr id="3" name="Picture 2">
            <a:extLst>
              <a:ext uri="{FF2B5EF4-FFF2-40B4-BE49-F238E27FC236}">
                <a16:creationId xmlns:a16="http://schemas.microsoft.com/office/drawing/2014/main" id="{F1E5EE55-4E72-451D-8108-369F4FF43D68}"/>
              </a:ext>
            </a:extLst>
          </p:cNvPr>
          <p:cNvPicPr>
            <a:picLocks noChangeAspect="1"/>
          </p:cNvPicPr>
          <p:nvPr/>
        </p:nvPicPr>
        <p:blipFill rotWithShape="1">
          <a:blip r:embed="rId2"/>
          <a:srcRect l="12273" t="65867" r="57955" b="17964"/>
          <a:stretch/>
        </p:blipFill>
        <p:spPr>
          <a:xfrm>
            <a:off x="2889539" y="658091"/>
            <a:ext cx="7010227" cy="2140526"/>
          </a:xfrm>
          <a:prstGeom prst="rect">
            <a:avLst/>
          </a:prstGeom>
          <a:ln>
            <a:solidFill>
              <a:srgbClr val="00B0F0"/>
            </a:solidFill>
          </a:ln>
        </p:spPr>
      </p:pic>
      <p:sp>
        <p:nvSpPr>
          <p:cNvPr id="14" name="TextBox 13">
            <a:extLst>
              <a:ext uri="{FF2B5EF4-FFF2-40B4-BE49-F238E27FC236}">
                <a16:creationId xmlns:a16="http://schemas.microsoft.com/office/drawing/2014/main" id="{D7CBEC42-263A-48C5-8D3E-90204CC860E1}"/>
              </a:ext>
            </a:extLst>
          </p:cNvPr>
          <p:cNvSpPr txBox="1"/>
          <p:nvPr/>
        </p:nvSpPr>
        <p:spPr>
          <a:xfrm>
            <a:off x="1133823" y="3072109"/>
            <a:ext cx="4159654" cy="461665"/>
          </a:xfrm>
          <a:prstGeom prst="rect">
            <a:avLst/>
          </a:prstGeom>
          <a:noFill/>
        </p:spPr>
        <p:txBody>
          <a:bodyPr wrap="square" rtlCol="0">
            <a:spAutoFit/>
          </a:bodyPr>
          <a:lstStyle/>
          <a:p>
            <a:r>
              <a:rPr lang="en-US" sz="2400" b="1" dirty="0"/>
              <a:t>TRUNCATE</a:t>
            </a:r>
            <a:endParaRPr lang="en-IN" sz="2400" b="1" dirty="0"/>
          </a:p>
        </p:txBody>
      </p:sp>
      <p:pic>
        <p:nvPicPr>
          <p:cNvPr id="4" name="Picture 3">
            <a:extLst>
              <a:ext uri="{FF2B5EF4-FFF2-40B4-BE49-F238E27FC236}">
                <a16:creationId xmlns:a16="http://schemas.microsoft.com/office/drawing/2014/main" id="{54591D91-2C0B-43F8-B56D-F13E5825AEB1}"/>
              </a:ext>
            </a:extLst>
          </p:cNvPr>
          <p:cNvPicPr>
            <a:picLocks noChangeAspect="1"/>
          </p:cNvPicPr>
          <p:nvPr/>
        </p:nvPicPr>
        <p:blipFill rotWithShape="1">
          <a:blip r:embed="rId3"/>
          <a:srcRect l="12160" t="47538" r="59090" b="23979"/>
          <a:stretch/>
        </p:blipFill>
        <p:spPr>
          <a:xfrm>
            <a:off x="3575251" y="3577643"/>
            <a:ext cx="5638801" cy="3140741"/>
          </a:xfrm>
          <a:prstGeom prst="rect">
            <a:avLst/>
          </a:prstGeom>
          <a:ln>
            <a:solidFill>
              <a:srgbClr val="00B0F0"/>
            </a:solidFill>
          </a:ln>
        </p:spPr>
      </p:pic>
    </p:spTree>
    <p:extLst>
      <p:ext uri="{BB962C8B-B14F-4D97-AF65-F5344CB8AC3E}">
        <p14:creationId xmlns:p14="http://schemas.microsoft.com/office/powerpoint/2010/main" val="6961194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INSERT</a:t>
            </a:r>
            <a:endParaRPr lang="en-IN" sz="2400" b="1" dirty="0"/>
          </a:p>
        </p:txBody>
      </p:sp>
      <p:pic>
        <p:nvPicPr>
          <p:cNvPr id="4" name="Picture 3">
            <a:extLst>
              <a:ext uri="{FF2B5EF4-FFF2-40B4-BE49-F238E27FC236}">
                <a16:creationId xmlns:a16="http://schemas.microsoft.com/office/drawing/2014/main" id="{2A78FDDE-18FD-4F62-8728-A8728D96475B}"/>
              </a:ext>
            </a:extLst>
          </p:cNvPr>
          <p:cNvPicPr>
            <a:picLocks noChangeAspect="1"/>
          </p:cNvPicPr>
          <p:nvPr/>
        </p:nvPicPr>
        <p:blipFill rotWithShape="1">
          <a:blip r:embed="rId2"/>
          <a:srcRect l="12386" t="26251" r="44318" b="21198"/>
          <a:stretch/>
        </p:blipFill>
        <p:spPr>
          <a:xfrm>
            <a:off x="2666999" y="1088998"/>
            <a:ext cx="6858001" cy="4680002"/>
          </a:xfrm>
          <a:prstGeom prst="rect">
            <a:avLst/>
          </a:prstGeom>
          <a:ln>
            <a:solidFill>
              <a:srgbClr val="00B0F0"/>
            </a:solidFill>
          </a:ln>
        </p:spPr>
      </p:pic>
    </p:spTree>
    <p:extLst>
      <p:ext uri="{BB962C8B-B14F-4D97-AF65-F5344CB8AC3E}">
        <p14:creationId xmlns:p14="http://schemas.microsoft.com/office/powerpoint/2010/main" val="4054876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UPDATE</a:t>
            </a:r>
            <a:endParaRPr lang="en-IN" sz="2400" b="1" dirty="0"/>
          </a:p>
        </p:txBody>
      </p:sp>
      <p:pic>
        <p:nvPicPr>
          <p:cNvPr id="2" name="Picture 1">
            <a:extLst>
              <a:ext uri="{FF2B5EF4-FFF2-40B4-BE49-F238E27FC236}">
                <a16:creationId xmlns:a16="http://schemas.microsoft.com/office/drawing/2014/main" id="{220A5110-AD68-41A7-9101-F74AFBB454CE}"/>
              </a:ext>
            </a:extLst>
          </p:cNvPr>
          <p:cNvPicPr>
            <a:picLocks noChangeAspect="1"/>
          </p:cNvPicPr>
          <p:nvPr/>
        </p:nvPicPr>
        <p:blipFill rotWithShape="1">
          <a:blip r:embed="rId2"/>
          <a:srcRect l="12387" t="27059" r="58750" b="14730"/>
          <a:stretch/>
        </p:blipFill>
        <p:spPr>
          <a:xfrm>
            <a:off x="3552565" y="545098"/>
            <a:ext cx="5086870" cy="5767802"/>
          </a:xfrm>
          <a:prstGeom prst="rect">
            <a:avLst/>
          </a:prstGeom>
          <a:ln>
            <a:solidFill>
              <a:srgbClr val="00B0F0"/>
            </a:solidFill>
          </a:ln>
        </p:spPr>
      </p:pic>
    </p:spTree>
    <p:extLst>
      <p:ext uri="{BB962C8B-B14F-4D97-AF65-F5344CB8AC3E}">
        <p14:creationId xmlns:p14="http://schemas.microsoft.com/office/powerpoint/2010/main" val="21356128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DELETE</a:t>
            </a:r>
            <a:endParaRPr lang="en-IN" sz="2400" b="1" dirty="0"/>
          </a:p>
        </p:txBody>
      </p:sp>
      <p:pic>
        <p:nvPicPr>
          <p:cNvPr id="2" name="Picture 1">
            <a:extLst>
              <a:ext uri="{FF2B5EF4-FFF2-40B4-BE49-F238E27FC236}">
                <a16:creationId xmlns:a16="http://schemas.microsoft.com/office/drawing/2014/main" id="{644645BF-F29D-40EA-B0CD-87A1C313DEA0}"/>
              </a:ext>
            </a:extLst>
          </p:cNvPr>
          <p:cNvPicPr>
            <a:picLocks noChangeAspect="1"/>
          </p:cNvPicPr>
          <p:nvPr/>
        </p:nvPicPr>
        <p:blipFill rotWithShape="1">
          <a:blip r:embed="rId2"/>
          <a:srcRect l="12386" t="53057" r="58295" b="16752"/>
          <a:stretch/>
        </p:blipFill>
        <p:spPr>
          <a:xfrm>
            <a:off x="2686023" y="1523998"/>
            <a:ext cx="6580617" cy="3810001"/>
          </a:xfrm>
          <a:prstGeom prst="rect">
            <a:avLst/>
          </a:prstGeom>
          <a:ln>
            <a:solidFill>
              <a:srgbClr val="00B0F0"/>
            </a:solidFill>
          </a:ln>
        </p:spPr>
      </p:pic>
    </p:spTree>
    <p:extLst>
      <p:ext uri="{BB962C8B-B14F-4D97-AF65-F5344CB8AC3E}">
        <p14:creationId xmlns:p14="http://schemas.microsoft.com/office/powerpoint/2010/main" val="9765692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SELECT</a:t>
            </a:r>
            <a:endParaRPr lang="en-IN" sz="2400" b="1" dirty="0"/>
          </a:p>
        </p:txBody>
      </p:sp>
      <p:pic>
        <p:nvPicPr>
          <p:cNvPr id="3" name="Picture 2">
            <a:extLst>
              <a:ext uri="{FF2B5EF4-FFF2-40B4-BE49-F238E27FC236}">
                <a16:creationId xmlns:a16="http://schemas.microsoft.com/office/drawing/2014/main" id="{0B6C23A5-29E9-4058-A067-69272A32D0AB}"/>
              </a:ext>
            </a:extLst>
          </p:cNvPr>
          <p:cNvPicPr>
            <a:picLocks noChangeAspect="1"/>
          </p:cNvPicPr>
          <p:nvPr/>
        </p:nvPicPr>
        <p:blipFill rotWithShape="1">
          <a:blip r:embed="rId2"/>
          <a:srcRect l="12500" t="59600" r="54886" b="17763"/>
          <a:stretch/>
        </p:blipFill>
        <p:spPr>
          <a:xfrm>
            <a:off x="3056312" y="318655"/>
            <a:ext cx="6761018" cy="2638447"/>
          </a:xfrm>
          <a:prstGeom prst="rect">
            <a:avLst/>
          </a:prstGeom>
          <a:ln>
            <a:solidFill>
              <a:srgbClr val="00B0F0"/>
            </a:solidFill>
          </a:ln>
        </p:spPr>
      </p:pic>
      <p:pic>
        <p:nvPicPr>
          <p:cNvPr id="4" name="Picture 3">
            <a:extLst>
              <a:ext uri="{FF2B5EF4-FFF2-40B4-BE49-F238E27FC236}">
                <a16:creationId xmlns:a16="http://schemas.microsoft.com/office/drawing/2014/main" id="{7ACA5905-C018-444D-842D-DAE493E987F3}"/>
              </a:ext>
            </a:extLst>
          </p:cNvPr>
          <p:cNvPicPr>
            <a:picLocks noChangeAspect="1"/>
          </p:cNvPicPr>
          <p:nvPr/>
        </p:nvPicPr>
        <p:blipFill rotWithShape="1">
          <a:blip r:embed="rId3"/>
          <a:srcRect l="11932" t="56210" r="59546" b="16954"/>
          <a:stretch/>
        </p:blipFill>
        <p:spPr>
          <a:xfrm>
            <a:off x="2894647" y="3274622"/>
            <a:ext cx="6402706" cy="3386952"/>
          </a:xfrm>
          <a:prstGeom prst="rect">
            <a:avLst/>
          </a:prstGeom>
          <a:ln>
            <a:solidFill>
              <a:srgbClr val="00B0F0"/>
            </a:solidFill>
          </a:ln>
        </p:spPr>
      </p:pic>
    </p:spTree>
    <p:extLst>
      <p:ext uri="{BB962C8B-B14F-4D97-AF65-F5344CB8AC3E}">
        <p14:creationId xmlns:p14="http://schemas.microsoft.com/office/powerpoint/2010/main" val="2486859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885826" y="612843"/>
            <a:ext cx="3533774" cy="5632311"/>
          </a:xfrm>
          <a:prstGeom prst="rect">
            <a:avLst/>
          </a:prstGeom>
        </p:spPr>
        <p:txBody>
          <a:bodyPr wrap="square">
            <a:spAutoFit/>
          </a:bodyPr>
          <a:lstStyle/>
          <a:p>
            <a:r>
              <a:rPr lang="en-IN" sz="2000" dirty="0"/>
              <a:t>Here you reach to installer page.</a:t>
            </a:r>
          </a:p>
          <a:p>
            <a:endParaRPr lang="en-IN" sz="2000" dirty="0"/>
          </a:p>
          <a:p>
            <a:r>
              <a:rPr lang="en-US" sz="2000" dirty="0"/>
              <a:t>Y</a:t>
            </a:r>
            <a:r>
              <a:rPr lang="en-IN" sz="2000" dirty="0" err="1"/>
              <a:t>ou</a:t>
            </a:r>
            <a:r>
              <a:rPr lang="en-IN" sz="2000" dirty="0"/>
              <a:t> can see which version will be downloaded, some information about MySQL like it is offered by Oracle.</a:t>
            </a:r>
          </a:p>
          <a:p>
            <a:endParaRPr lang="en-IN" sz="2000" dirty="0"/>
          </a:p>
          <a:p>
            <a:r>
              <a:rPr lang="en-US" sz="2000" dirty="0"/>
              <a:t>S</a:t>
            </a:r>
            <a:r>
              <a:rPr lang="en-IN" sz="2000" dirty="0"/>
              <a:t>elect installer community to download .exe on your desktop.</a:t>
            </a:r>
          </a:p>
          <a:p>
            <a:endParaRPr lang="en-US" sz="2000" dirty="0"/>
          </a:p>
          <a:p>
            <a:r>
              <a:rPr lang="en-US" sz="2000" dirty="0"/>
              <a:t>F</a:t>
            </a:r>
            <a:r>
              <a:rPr lang="en-IN" sz="2000" dirty="0" err="1"/>
              <a:t>irst</a:t>
            </a:r>
            <a:r>
              <a:rPr lang="en-IN" sz="2000" dirty="0"/>
              <a:t>, web-community installer is online where you need network connectivity while working on workbench</a:t>
            </a:r>
          </a:p>
          <a:p>
            <a:r>
              <a:rPr lang="en-IN" sz="2000" dirty="0"/>
              <a:t>Whereas second installer- is offline.</a:t>
            </a:r>
          </a:p>
          <a:p>
            <a:r>
              <a:rPr lang="en-IN" sz="2000" dirty="0"/>
              <a:t>Here offline installer is being downloaded </a:t>
            </a:r>
          </a:p>
        </p:txBody>
      </p:sp>
      <p:pic>
        <p:nvPicPr>
          <p:cNvPr id="4" name="Picture 3">
            <a:extLst>
              <a:ext uri="{FF2B5EF4-FFF2-40B4-BE49-F238E27FC236}">
                <a16:creationId xmlns:a16="http://schemas.microsoft.com/office/drawing/2014/main" id="{D451878A-4972-4505-B60C-92A9F4871D07}"/>
              </a:ext>
            </a:extLst>
          </p:cNvPr>
          <p:cNvPicPr>
            <a:picLocks noChangeAspect="1"/>
          </p:cNvPicPr>
          <p:nvPr/>
        </p:nvPicPr>
        <p:blipFill rotWithShape="1">
          <a:blip r:embed="rId2">
            <a:extLst>
              <a:ext uri="{28A0092B-C50C-407E-A947-70E740481C1C}">
                <a14:useLocalDpi xmlns:a14="http://schemas.microsoft.com/office/drawing/2010/main" val="0"/>
              </a:ext>
            </a:extLst>
          </a:blip>
          <a:srcRect l="2813" t="-23" r="34318" b="6455"/>
          <a:stretch/>
        </p:blipFill>
        <p:spPr>
          <a:xfrm>
            <a:off x="4528853" y="448705"/>
            <a:ext cx="7373810" cy="6170138"/>
          </a:xfrm>
          <a:prstGeom prst="rect">
            <a:avLst/>
          </a:prstGeom>
          <a:ln>
            <a:solidFill>
              <a:srgbClr val="00B0F0"/>
            </a:solidFill>
          </a:ln>
        </p:spPr>
      </p:pic>
      <p:sp>
        <p:nvSpPr>
          <p:cNvPr id="6" name="Rectangle 5">
            <a:extLst>
              <a:ext uri="{FF2B5EF4-FFF2-40B4-BE49-F238E27FC236}">
                <a16:creationId xmlns:a16="http://schemas.microsoft.com/office/drawing/2014/main" id="{8D66C9C3-80FA-418A-B969-B05559040511}"/>
              </a:ext>
            </a:extLst>
          </p:cNvPr>
          <p:cNvSpPr/>
          <p:nvPr/>
        </p:nvSpPr>
        <p:spPr>
          <a:xfrm>
            <a:off x="10375466" y="3893127"/>
            <a:ext cx="1216021" cy="568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9154661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422514" cy="461665"/>
          </a:xfrm>
          <a:prstGeom prst="rect">
            <a:avLst/>
          </a:prstGeom>
          <a:noFill/>
        </p:spPr>
        <p:txBody>
          <a:bodyPr wrap="square" rtlCol="0">
            <a:spAutoFit/>
          </a:bodyPr>
          <a:lstStyle/>
          <a:p>
            <a:r>
              <a:rPr lang="en-US" sz="2400" b="1" dirty="0"/>
              <a:t>SELECT</a:t>
            </a:r>
            <a:endParaRPr lang="en-IN" sz="2400" b="1" dirty="0"/>
          </a:p>
        </p:txBody>
      </p:sp>
      <p:pic>
        <p:nvPicPr>
          <p:cNvPr id="2" name="Picture 1">
            <a:extLst>
              <a:ext uri="{FF2B5EF4-FFF2-40B4-BE49-F238E27FC236}">
                <a16:creationId xmlns:a16="http://schemas.microsoft.com/office/drawing/2014/main" id="{BFA515C3-83EF-4BB6-8F88-427422736E9B}"/>
              </a:ext>
            </a:extLst>
          </p:cNvPr>
          <p:cNvPicPr>
            <a:picLocks noChangeAspect="1"/>
          </p:cNvPicPr>
          <p:nvPr/>
        </p:nvPicPr>
        <p:blipFill rotWithShape="1">
          <a:blip r:embed="rId2"/>
          <a:srcRect l="12273" t="55760" r="56073" b="20794"/>
          <a:stretch/>
        </p:blipFill>
        <p:spPr>
          <a:xfrm>
            <a:off x="2812472" y="401781"/>
            <a:ext cx="7370618" cy="3069298"/>
          </a:xfrm>
          <a:prstGeom prst="rect">
            <a:avLst/>
          </a:prstGeom>
          <a:ln>
            <a:solidFill>
              <a:srgbClr val="00B0F0"/>
            </a:solidFill>
          </a:ln>
        </p:spPr>
      </p:pic>
      <p:pic>
        <p:nvPicPr>
          <p:cNvPr id="6" name="Picture 5">
            <a:extLst>
              <a:ext uri="{FF2B5EF4-FFF2-40B4-BE49-F238E27FC236}">
                <a16:creationId xmlns:a16="http://schemas.microsoft.com/office/drawing/2014/main" id="{16FEC3F9-B123-4815-8DDC-32FD49FE0EF9}"/>
              </a:ext>
            </a:extLst>
          </p:cNvPr>
          <p:cNvPicPr>
            <a:picLocks noChangeAspect="1"/>
          </p:cNvPicPr>
          <p:nvPr/>
        </p:nvPicPr>
        <p:blipFill rotWithShape="1">
          <a:blip r:embed="rId3"/>
          <a:srcRect l="11591" t="53057" r="58068" b="19379"/>
          <a:stretch/>
        </p:blipFill>
        <p:spPr>
          <a:xfrm>
            <a:off x="3588328" y="3638549"/>
            <a:ext cx="6040581" cy="3085337"/>
          </a:xfrm>
          <a:prstGeom prst="rect">
            <a:avLst/>
          </a:prstGeom>
          <a:ln>
            <a:solidFill>
              <a:srgbClr val="00B0F0"/>
            </a:solidFill>
          </a:ln>
        </p:spPr>
      </p:pic>
    </p:spTree>
    <p:extLst>
      <p:ext uri="{BB962C8B-B14F-4D97-AF65-F5344CB8AC3E}">
        <p14:creationId xmlns:p14="http://schemas.microsoft.com/office/powerpoint/2010/main" val="19984076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4159654" cy="461665"/>
          </a:xfrm>
          <a:prstGeom prst="rect">
            <a:avLst/>
          </a:prstGeom>
          <a:noFill/>
        </p:spPr>
        <p:txBody>
          <a:bodyPr wrap="square" rtlCol="0">
            <a:spAutoFit/>
          </a:bodyPr>
          <a:lstStyle/>
          <a:p>
            <a:r>
              <a:rPr lang="en-US" sz="2400" b="1" dirty="0"/>
              <a:t>SELECT</a:t>
            </a:r>
            <a:endParaRPr lang="en-IN" sz="2400" b="1" dirty="0"/>
          </a:p>
        </p:txBody>
      </p:sp>
      <p:pic>
        <p:nvPicPr>
          <p:cNvPr id="3" name="Picture 2">
            <a:extLst>
              <a:ext uri="{FF2B5EF4-FFF2-40B4-BE49-F238E27FC236}">
                <a16:creationId xmlns:a16="http://schemas.microsoft.com/office/drawing/2014/main" id="{E588B6A5-726E-428E-A092-99F14C689B28}"/>
              </a:ext>
            </a:extLst>
          </p:cNvPr>
          <p:cNvPicPr>
            <a:picLocks noChangeAspect="1"/>
          </p:cNvPicPr>
          <p:nvPr/>
        </p:nvPicPr>
        <p:blipFill rotWithShape="1">
          <a:blip r:embed="rId2"/>
          <a:srcRect l="12159" t="44038" r="56073" b="29485"/>
          <a:stretch/>
        </p:blipFill>
        <p:spPr>
          <a:xfrm>
            <a:off x="2390776" y="644236"/>
            <a:ext cx="5929746" cy="2778619"/>
          </a:xfrm>
          <a:prstGeom prst="rect">
            <a:avLst/>
          </a:prstGeom>
          <a:ln>
            <a:solidFill>
              <a:schemeClr val="accent1"/>
            </a:solidFill>
          </a:ln>
        </p:spPr>
      </p:pic>
      <p:pic>
        <p:nvPicPr>
          <p:cNvPr id="4" name="Picture 3">
            <a:extLst>
              <a:ext uri="{FF2B5EF4-FFF2-40B4-BE49-F238E27FC236}">
                <a16:creationId xmlns:a16="http://schemas.microsoft.com/office/drawing/2014/main" id="{39AFA344-40E4-4469-ADC1-62BA83EE116D}"/>
              </a:ext>
            </a:extLst>
          </p:cNvPr>
          <p:cNvPicPr>
            <a:picLocks noChangeAspect="1"/>
          </p:cNvPicPr>
          <p:nvPr/>
        </p:nvPicPr>
        <p:blipFill rotWithShape="1">
          <a:blip r:embed="rId3"/>
          <a:srcRect l="12045" t="44442" r="58864" b="30900"/>
          <a:stretch/>
        </p:blipFill>
        <p:spPr>
          <a:xfrm>
            <a:off x="3059950" y="3638549"/>
            <a:ext cx="5832763" cy="2779681"/>
          </a:xfrm>
          <a:prstGeom prst="rect">
            <a:avLst/>
          </a:prstGeom>
          <a:ln>
            <a:solidFill>
              <a:schemeClr val="accent1"/>
            </a:solidFill>
          </a:ln>
        </p:spPr>
      </p:pic>
    </p:spTree>
    <p:extLst>
      <p:ext uri="{BB962C8B-B14F-4D97-AF65-F5344CB8AC3E}">
        <p14:creationId xmlns:p14="http://schemas.microsoft.com/office/powerpoint/2010/main" val="39860339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380950" cy="461665"/>
          </a:xfrm>
          <a:prstGeom prst="rect">
            <a:avLst/>
          </a:prstGeom>
          <a:noFill/>
        </p:spPr>
        <p:txBody>
          <a:bodyPr wrap="square" rtlCol="0">
            <a:spAutoFit/>
          </a:bodyPr>
          <a:lstStyle/>
          <a:p>
            <a:r>
              <a:rPr lang="en-US" sz="2400" b="1" dirty="0"/>
              <a:t>COMMIT</a:t>
            </a:r>
            <a:endParaRPr lang="en-IN" sz="2400" b="1" dirty="0"/>
          </a:p>
        </p:txBody>
      </p:sp>
      <p:pic>
        <p:nvPicPr>
          <p:cNvPr id="2" name="Picture 1">
            <a:extLst>
              <a:ext uri="{FF2B5EF4-FFF2-40B4-BE49-F238E27FC236}">
                <a16:creationId xmlns:a16="http://schemas.microsoft.com/office/drawing/2014/main" id="{DEB72CDF-13F7-4504-91E9-E1C1D8E14A29}"/>
              </a:ext>
            </a:extLst>
          </p:cNvPr>
          <p:cNvPicPr>
            <a:picLocks noChangeAspect="1"/>
          </p:cNvPicPr>
          <p:nvPr/>
        </p:nvPicPr>
        <p:blipFill rotWithShape="1">
          <a:blip r:embed="rId2"/>
          <a:srcRect l="16478" t="26049" r="36250" b="6039"/>
          <a:stretch/>
        </p:blipFill>
        <p:spPr>
          <a:xfrm>
            <a:off x="2673928" y="427257"/>
            <a:ext cx="7744690" cy="6255333"/>
          </a:xfrm>
          <a:prstGeom prst="rect">
            <a:avLst/>
          </a:prstGeom>
          <a:ln>
            <a:solidFill>
              <a:schemeClr val="tx1"/>
            </a:solidFill>
          </a:ln>
        </p:spPr>
      </p:pic>
    </p:spTree>
    <p:extLst>
      <p:ext uri="{BB962C8B-B14F-4D97-AF65-F5344CB8AC3E}">
        <p14:creationId xmlns:p14="http://schemas.microsoft.com/office/powerpoint/2010/main" val="1993456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630332" cy="461665"/>
          </a:xfrm>
          <a:prstGeom prst="rect">
            <a:avLst/>
          </a:prstGeom>
          <a:noFill/>
        </p:spPr>
        <p:txBody>
          <a:bodyPr wrap="square" rtlCol="0">
            <a:spAutoFit/>
          </a:bodyPr>
          <a:lstStyle/>
          <a:p>
            <a:r>
              <a:rPr lang="en-US" sz="2400" b="1" dirty="0"/>
              <a:t>ROLLBACK</a:t>
            </a:r>
            <a:endParaRPr lang="en-IN" sz="2400" b="1" dirty="0"/>
          </a:p>
        </p:txBody>
      </p:sp>
      <p:pic>
        <p:nvPicPr>
          <p:cNvPr id="3" name="Picture 2">
            <a:extLst>
              <a:ext uri="{FF2B5EF4-FFF2-40B4-BE49-F238E27FC236}">
                <a16:creationId xmlns:a16="http://schemas.microsoft.com/office/drawing/2014/main" id="{5AFAB49C-3764-4422-A422-68361807A661}"/>
              </a:ext>
            </a:extLst>
          </p:cNvPr>
          <p:cNvPicPr>
            <a:picLocks noChangeAspect="1"/>
          </p:cNvPicPr>
          <p:nvPr/>
        </p:nvPicPr>
        <p:blipFill rotWithShape="1">
          <a:blip r:embed="rId2"/>
          <a:srcRect l="16250" t="22815" r="35227" b="5433"/>
          <a:stretch/>
        </p:blipFill>
        <p:spPr>
          <a:xfrm>
            <a:off x="2826327" y="477214"/>
            <a:ext cx="7352955" cy="6113119"/>
          </a:xfrm>
          <a:prstGeom prst="rect">
            <a:avLst/>
          </a:prstGeom>
          <a:ln>
            <a:solidFill>
              <a:schemeClr val="tx1"/>
            </a:solidFill>
          </a:ln>
        </p:spPr>
      </p:pic>
    </p:spTree>
    <p:extLst>
      <p:ext uri="{BB962C8B-B14F-4D97-AF65-F5344CB8AC3E}">
        <p14:creationId xmlns:p14="http://schemas.microsoft.com/office/powerpoint/2010/main" val="35358481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8695D8F8-DAA8-4DD2-AA5B-0512080352C8}"/>
              </a:ext>
            </a:extLst>
          </p:cNvPr>
          <p:cNvSpPr txBox="1"/>
          <p:nvPr/>
        </p:nvSpPr>
        <p:spPr>
          <a:xfrm>
            <a:off x="1195995" y="196426"/>
            <a:ext cx="1630332" cy="461665"/>
          </a:xfrm>
          <a:prstGeom prst="rect">
            <a:avLst/>
          </a:prstGeom>
          <a:noFill/>
        </p:spPr>
        <p:txBody>
          <a:bodyPr wrap="square" rtlCol="0">
            <a:spAutoFit/>
          </a:bodyPr>
          <a:lstStyle/>
          <a:p>
            <a:r>
              <a:rPr lang="en-US" sz="2400" b="1" dirty="0"/>
              <a:t>SAVEPOINT</a:t>
            </a:r>
            <a:endParaRPr lang="en-IN" sz="2400" b="1" dirty="0"/>
          </a:p>
        </p:txBody>
      </p:sp>
      <p:pic>
        <p:nvPicPr>
          <p:cNvPr id="2" name="Picture 1">
            <a:extLst>
              <a:ext uri="{FF2B5EF4-FFF2-40B4-BE49-F238E27FC236}">
                <a16:creationId xmlns:a16="http://schemas.microsoft.com/office/drawing/2014/main" id="{84C1E75F-F759-428E-9BB6-BB273FE9488E}"/>
              </a:ext>
            </a:extLst>
          </p:cNvPr>
          <p:cNvPicPr>
            <a:picLocks noChangeAspect="1"/>
          </p:cNvPicPr>
          <p:nvPr/>
        </p:nvPicPr>
        <p:blipFill rotWithShape="1">
          <a:blip r:embed="rId2"/>
          <a:srcRect l="16477" t="20188" r="49206" b="5837"/>
          <a:stretch/>
        </p:blipFill>
        <p:spPr>
          <a:xfrm>
            <a:off x="3409334" y="70876"/>
            <a:ext cx="5541817" cy="6716245"/>
          </a:xfrm>
          <a:prstGeom prst="rect">
            <a:avLst/>
          </a:prstGeom>
          <a:ln>
            <a:solidFill>
              <a:schemeClr val="tx1"/>
            </a:solidFill>
          </a:ln>
        </p:spPr>
      </p:pic>
    </p:spTree>
    <p:extLst>
      <p:ext uri="{BB962C8B-B14F-4D97-AF65-F5344CB8AC3E}">
        <p14:creationId xmlns:p14="http://schemas.microsoft.com/office/powerpoint/2010/main" val="23459358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CONSTRAINTS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5</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623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401781"/>
            <a:ext cx="10151299" cy="1938992"/>
          </a:xfrm>
          <a:prstGeom prst="rect">
            <a:avLst/>
          </a:prstGeom>
        </p:spPr>
        <p:txBody>
          <a:bodyPr wrap="square">
            <a:spAutoFit/>
          </a:bodyPr>
          <a:lstStyle/>
          <a:p>
            <a:r>
              <a:rPr lang="en-US" sz="2000" dirty="0"/>
              <a:t>Constraints are used to specify rules for data in a table. This ensures the accuracy and reliability of the data in the table.</a:t>
            </a:r>
          </a:p>
          <a:p>
            <a:r>
              <a:rPr lang="en-US" sz="2000" dirty="0"/>
              <a:t>Constraints can be specified when the table is created with the CREATE TABLE statement, or after the table is created with the ALTER TABLE statement.</a:t>
            </a:r>
          </a:p>
          <a:p>
            <a:endParaRPr lang="en-US" sz="2000" dirty="0"/>
          </a:p>
          <a:p>
            <a:r>
              <a:rPr lang="en-US" sz="2000" dirty="0"/>
              <a:t>There are two types of constraints—</a:t>
            </a:r>
          </a:p>
        </p:txBody>
      </p:sp>
      <p:graphicFrame>
        <p:nvGraphicFramePr>
          <p:cNvPr id="3" name="Table 2">
            <a:extLst>
              <a:ext uri="{FF2B5EF4-FFF2-40B4-BE49-F238E27FC236}">
                <a16:creationId xmlns:a16="http://schemas.microsoft.com/office/drawing/2014/main" id="{856F178C-0231-43B6-87C1-A9373EA54A8F}"/>
              </a:ext>
            </a:extLst>
          </p:cNvPr>
          <p:cNvGraphicFramePr>
            <a:graphicFrameLocks noGrp="1"/>
          </p:cNvGraphicFramePr>
          <p:nvPr>
            <p:extLst/>
          </p:nvPr>
        </p:nvGraphicFramePr>
        <p:xfrm>
          <a:off x="1228727" y="2432859"/>
          <a:ext cx="10514388" cy="4023360"/>
        </p:xfrm>
        <a:graphic>
          <a:graphicData uri="http://schemas.openxmlformats.org/drawingml/2006/table">
            <a:tbl>
              <a:tblPr firstRow="1" bandRow="1">
                <a:tableStyleId>{FABFCF23-3B69-468F-B69F-88F6DE6A72F2}</a:tableStyleId>
              </a:tblPr>
              <a:tblGrid>
                <a:gridCol w="5257194">
                  <a:extLst>
                    <a:ext uri="{9D8B030D-6E8A-4147-A177-3AD203B41FA5}">
                      <a16:colId xmlns:a16="http://schemas.microsoft.com/office/drawing/2014/main" val="1351311197"/>
                    </a:ext>
                  </a:extLst>
                </a:gridCol>
                <a:gridCol w="5257194">
                  <a:extLst>
                    <a:ext uri="{9D8B030D-6E8A-4147-A177-3AD203B41FA5}">
                      <a16:colId xmlns:a16="http://schemas.microsoft.com/office/drawing/2014/main" val="1087362241"/>
                    </a:ext>
                  </a:extLst>
                </a:gridCol>
              </a:tblGrid>
              <a:tr h="370840">
                <a:tc>
                  <a:txBody>
                    <a:bodyPr/>
                    <a:lstStyle/>
                    <a:p>
                      <a:pPr algn="ctr"/>
                      <a:r>
                        <a:rPr lang="en-US" sz="2000" dirty="0"/>
                        <a:t>Regular Constraints</a:t>
                      </a:r>
                      <a:endParaRPr lang="en-IN" sz="2000" b="1"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2000" dirty="0"/>
                        <a:t>Key Constraints</a:t>
                      </a:r>
                      <a:endParaRPr lang="en-IN" sz="2000" b="1"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148461"/>
                  </a:ext>
                </a:extLst>
              </a:tr>
              <a:tr h="370840">
                <a:tc>
                  <a:txBody>
                    <a:bodyPr/>
                    <a:lstStyle/>
                    <a:p>
                      <a:pPr marL="342900" indent="-342900">
                        <a:buAutoNum type="arabicPeriod"/>
                      </a:pPr>
                      <a:r>
                        <a:rPr lang="en-US" sz="2000" b="1" dirty="0"/>
                        <a:t>Null</a:t>
                      </a:r>
                    </a:p>
                    <a:p>
                      <a:pPr marL="0" indent="0">
                        <a:buNone/>
                      </a:pPr>
                      <a:r>
                        <a:rPr lang="en-US" sz="2000" dirty="0"/>
                        <a:t>By setting NOT NULL to the col, no null value will be accepted, value will be mandatory to enter</a:t>
                      </a:r>
                      <a:endParaRPr lang="en-IN"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342900" indent="-342900">
                        <a:buAutoNum type="arabicPeriod"/>
                      </a:pPr>
                      <a:r>
                        <a:rPr lang="en-US" sz="2000" b="1" dirty="0"/>
                        <a:t>Unique</a:t>
                      </a:r>
                    </a:p>
                    <a:p>
                      <a:pPr marL="0" indent="0">
                        <a:buNone/>
                      </a:pPr>
                      <a:r>
                        <a:rPr lang="en-US" sz="2000" dirty="0"/>
                        <a:t>Value that is not duplicated but can have only one null value</a:t>
                      </a:r>
                      <a:endParaRPr lang="en-IN"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3231585"/>
                  </a:ext>
                </a:extLst>
              </a:tr>
              <a:tr h="370840">
                <a:tc>
                  <a:txBody>
                    <a:bodyPr/>
                    <a:lstStyle/>
                    <a:p>
                      <a:r>
                        <a:rPr lang="en-US" sz="2000" dirty="0"/>
                        <a:t>2.   </a:t>
                      </a:r>
                      <a:r>
                        <a:rPr lang="en-US" sz="2000" b="1" dirty="0"/>
                        <a:t>Default</a:t>
                      </a:r>
                    </a:p>
                    <a:p>
                      <a:r>
                        <a:rPr lang="en-US" sz="2000" dirty="0"/>
                        <a:t>If the col contains only one value throughout the table, you can set the value as default value so it gets automatically entered.</a:t>
                      </a:r>
                      <a:endParaRPr lang="en-IN"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2000" dirty="0"/>
                        <a:t>2. </a:t>
                      </a:r>
                      <a:r>
                        <a:rPr lang="en-US" sz="2000" b="1" dirty="0"/>
                        <a:t>Primary</a:t>
                      </a:r>
                      <a:r>
                        <a:rPr lang="en-US" sz="2000" dirty="0"/>
                        <a:t> </a:t>
                      </a:r>
                      <a:r>
                        <a:rPr lang="en-US" sz="2000" b="1" dirty="0"/>
                        <a:t>key</a:t>
                      </a:r>
                      <a:r>
                        <a:rPr lang="en-US" sz="2000" dirty="0"/>
                        <a:t> (Parent value)</a:t>
                      </a:r>
                    </a:p>
                    <a:p>
                      <a:r>
                        <a:rPr lang="en-US" sz="2000" dirty="0"/>
                        <a:t>The primary key can be used to uniquely identify the rows of a table. Only one primary key is allowed per table. No duplicates / null values</a:t>
                      </a:r>
                      <a:endParaRPr lang="en-IN"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77218434"/>
                  </a:ext>
                </a:extLst>
              </a:tr>
              <a:tr h="370840">
                <a:tc>
                  <a:txBody>
                    <a:bodyPr/>
                    <a:lstStyle/>
                    <a:p>
                      <a:pPr marL="342900" indent="-342900">
                        <a:buAutoNum type="arabicPeriod" startAt="3"/>
                      </a:pPr>
                      <a:r>
                        <a:rPr lang="en-US" sz="2000" b="1" dirty="0"/>
                        <a:t>Check</a:t>
                      </a:r>
                    </a:p>
                    <a:p>
                      <a:pPr marL="0" indent="0">
                        <a:buNone/>
                      </a:pPr>
                      <a:r>
                        <a:rPr lang="en-US" sz="2000" dirty="0"/>
                        <a:t>It works based on given condition for specific column</a:t>
                      </a:r>
                      <a:endParaRPr lang="en-IN" sz="2000"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r>
                        <a:rPr lang="en-US" sz="2000" dirty="0"/>
                        <a:t>3. </a:t>
                      </a:r>
                      <a:r>
                        <a:rPr lang="en-US" sz="2000" b="1" dirty="0"/>
                        <a:t>Foreign</a:t>
                      </a:r>
                      <a:r>
                        <a:rPr lang="en-US" sz="2000" dirty="0"/>
                        <a:t> </a:t>
                      </a:r>
                      <a:r>
                        <a:rPr lang="en-US" sz="2000" b="1" dirty="0"/>
                        <a:t>key</a:t>
                      </a:r>
                      <a:r>
                        <a:rPr lang="en-US" sz="2000" dirty="0"/>
                        <a:t> (child value)</a:t>
                      </a:r>
                    </a:p>
                    <a:p>
                      <a:r>
                        <a:rPr lang="en-US" sz="2000" dirty="0"/>
                        <a:t>Foreign Keys constraints ensure data integrity, by enforcing that values in one table must match values in another table.</a:t>
                      </a:r>
                      <a:endParaRPr lang="en-IN" sz="2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80679699"/>
                  </a:ext>
                </a:extLst>
              </a:tr>
            </a:tbl>
          </a:graphicData>
        </a:graphic>
      </p:graphicFrame>
    </p:spTree>
    <p:extLst>
      <p:ext uri="{BB962C8B-B14F-4D97-AF65-F5344CB8AC3E}">
        <p14:creationId xmlns:p14="http://schemas.microsoft.com/office/powerpoint/2010/main" val="12588004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191" y="318655"/>
            <a:ext cx="2125610" cy="461665"/>
          </a:xfrm>
          <a:prstGeom prst="rect">
            <a:avLst/>
          </a:prstGeom>
        </p:spPr>
        <p:txBody>
          <a:bodyPr wrap="square">
            <a:spAutoFit/>
          </a:bodyPr>
          <a:lstStyle/>
          <a:p>
            <a:r>
              <a:rPr lang="en-US" sz="2400" b="1" dirty="0"/>
              <a:t>Normalization</a:t>
            </a:r>
            <a:r>
              <a:rPr lang="en-US" sz="2000" dirty="0"/>
              <a:t> </a:t>
            </a:r>
          </a:p>
        </p:txBody>
      </p:sp>
      <p:sp>
        <p:nvSpPr>
          <p:cNvPr id="4" name="TextBox 3">
            <a:extLst>
              <a:ext uri="{FF2B5EF4-FFF2-40B4-BE49-F238E27FC236}">
                <a16:creationId xmlns:a16="http://schemas.microsoft.com/office/drawing/2014/main" id="{7C043524-910C-4F32-8E15-852E6C8523E2}"/>
              </a:ext>
            </a:extLst>
          </p:cNvPr>
          <p:cNvSpPr txBox="1"/>
          <p:nvPr/>
        </p:nvSpPr>
        <p:spPr>
          <a:xfrm>
            <a:off x="1662545" y="1288473"/>
            <a:ext cx="9360131" cy="2246769"/>
          </a:xfrm>
          <a:prstGeom prst="rect">
            <a:avLst/>
          </a:prstGeom>
          <a:noFill/>
        </p:spPr>
        <p:txBody>
          <a:bodyPr wrap="square" rtlCol="0">
            <a:spAutoFit/>
          </a:bodyPr>
          <a:lstStyle/>
          <a:p>
            <a:r>
              <a:rPr lang="en-US" sz="2000" dirty="0"/>
              <a:t>The process of splitting one big table in multiple small tables is called normalization.</a:t>
            </a:r>
          </a:p>
          <a:p>
            <a:endParaRPr lang="en-US" sz="2000" dirty="0"/>
          </a:p>
          <a:p>
            <a:r>
              <a:rPr lang="en-US" sz="2000" dirty="0"/>
              <a:t>The purpose of normalization is </a:t>
            </a:r>
          </a:p>
          <a:p>
            <a:pPr marL="285750" indent="-285750">
              <a:buFont typeface="Arial" panose="020B0604020202020204" pitchFamily="34" charset="0"/>
              <a:buChar char="•"/>
            </a:pPr>
            <a:r>
              <a:rPr lang="en-US" sz="2000" dirty="0"/>
              <a:t>To save storage</a:t>
            </a:r>
          </a:p>
          <a:p>
            <a:pPr marL="285750" indent="-285750">
              <a:buFont typeface="Arial" panose="020B0604020202020204" pitchFamily="34" charset="0"/>
              <a:buChar char="•"/>
            </a:pPr>
            <a:r>
              <a:rPr lang="en-US" sz="2000" dirty="0"/>
              <a:t>To make application work smoother and faster</a:t>
            </a:r>
          </a:p>
          <a:p>
            <a:pPr marL="285750" indent="-285750">
              <a:buFont typeface="Arial" panose="020B0604020202020204" pitchFamily="34" charset="0"/>
              <a:buChar char="•"/>
            </a:pPr>
            <a:r>
              <a:rPr lang="en-US" sz="2000" dirty="0"/>
              <a:t>To increase performance</a:t>
            </a:r>
          </a:p>
          <a:p>
            <a:pPr marL="285750" indent="-285750">
              <a:buFont typeface="Arial" panose="020B0604020202020204" pitchFamily="34" charset="0"/>
              <a:buChar char="•"/>
            </a:pPr>
            <a:r>
              <a:rPr lang="en-US" sz="2000" dirty="0"/>
              <a:t>To decrease data ETL process</a:t>
            </a:r>
            <a:endParaRPr lang="en-IN" sz="2000" dirty="0"/>
          </a:p>
        </p:txBody>
      </p:sp>
    </p:spTree>
    <p:extLst>
      <p:ext uri="{BB962C8B-B14F-4D97-AF65-F5344CB8AC3E}">
        <p14:creationId xmlns:p14="http://schemas.microsoft.com/office/powerpoint/2010/main" val="38683335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947133" y="546379"/>
            <a:ext cx="2447231" cy="400110"/>
          </a:xfrm>
          <a:prstGeom prst="rect">
            <a:avLst/>
          </a:prstGeom>
          <a:noFill/>
        </p:spPr>
        <p:txBody>
          <a:bodyPr wrap="square" rtlCol="0">
            <a:spAutoFit/>
          </a:bodyPr>
          <a:lstStyle/>
          <a:p>
            <a:r>
              <a:rPr lang="en-US" sz="2000" b="1" u="sng" dirty="0"/>
              <a:t>Before Normalization</a:t>
            </a:r>
          </a:p>
        </p:txBody>
      </p:sp>
      <p:graphicFrame>
        <p:nvGraphicFramePr>
          <p:cNvPr id="3" name="Table 2">
            <a:extLst>
              <a:ext uri="{FF2B5EF4-FFF2-40B4-BE49-F238E27FC236}">
                <a16:creationId xmlns:a16="http://schemas.microsoft.com/office/drawing/2014/main" id="{32C8A502-7B93-45BE-8151-7BA3FC5C60D7}"/>
              </a:ext>
            </a:extLst>
          </p:cNvPr>
          <p:cNvGraphicFramePr>
            <a:graphicFrameLocks noGrp="1"/>
          </p:cNvGraphicFramePr>
          <p:nvPr>
            <p:extLst/>
          </p:nvPr>
        </p:nvGraphicFramePr>
        <p:xfrm>
          <a:off x="1408836" y="1127621"/>
          <a:ext cx="8128002" cy="148336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4229076248"/>
                    </a:ext>
                  </a:extLst>
                </a:gridCol>
                <a:gridCol w="1354667">
                  <a:extLst>
                    <a:ext uri="{9D8B030D-6E8A-4147-A177-3AD203B41FA5}">
                      <a16:colId xmlns:a16="http://schemas.microsoft.com/office/drawing/2014/main" val="1647710290"/>
                    </a:ext>
                  </a:extLst>
                </a:gridCol>
                <a:gridCol w="1354667">
                  <a:extLst>
                    <a:ext uri="{9D8B030D-6E8A-4147-A177-3AD203B41FA5}">
                      <a16:colId xmlns:a16="http://schemas.microsoft.com/office/drawing/2014/main" val="638754082"/>
                    </a:ext>
                  </a:extLst>
                </a:gridCol>
                <a:gridCol w="1354667">
                  <a:extLst>
                    <a:ext uri="{9D8B030D-6E8A-4147-A177-3AD203B41FA5}">
                      <a16:colId xmlns:a16="http://schemas.microsoft.com/office/drawing/2014/main" val="3398839858"/>
                    </a:ext>
                  </a:extLst>
                </a:gridCol>
                <a:gridCol w="1354667">
                  <a:extLst>
                    <a:ext uri="{9D8B030D-6E8A-4147-A177-3AD203B41FA5}">
                      <a16:colId xmlns:a16="http://schemas.microsoft.com/office/drawing/2014/main" val="1680767796"/>
                    </a:ext>
                  </a:extLst>
                </a:gridCol>
                <a:gridCol w="1354667">
                  <a:extLst>
                    <a:ext uri="{9D8B030D-6E8A-4147-A177-3AD203B41FA5}">
                      <a16:colId xmlns:a16="http://schemas.microsoft.com/office/drawing/2014/main" val="2625613912"/>
                    </a:ext>
                  </a:extLst>
                </a:gridCol>
              </a:tblGrid>
              <a:tr h="370840">
                <a:tc>
                  <a:txBody>
                    <a:bodyPr/>
                    <a:lstStyle/>
                    <a:p>
                      <a:r>
                        <a:rPr lang="en-US" dirty="0">
                          <a:solidFill>
                            <a:schemeClr val="tx1"/>
                          </a:solidFill>
                        </a:rPr>
                        <a:t>SID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AMOUNT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Ram</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SQL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15000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tx1"/>
                          </a:solidFill>
                        </a:rPr>
                        <a:t>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John</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SQL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15000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1106"/>
                  </a:ext>
                </a:extLst>
              </a:tr>
              <a:tr h="370840">
                <a:tc>
                  <a:txBody>
                    <a:bodyPr/>
                    <a:lstStyle/>
                    <a:p>
                      <a:r>
                        <a:rPr lang="en-US" dirty="0">
                          <a:solidFill>
                            <a:schemeClr val="tx1"/>
                          </a:solidFill>
                        </a:rPr>
                        <a:t>3</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Sana</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23</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Power-BI</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12000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graphicFrame>
        <p:nvGraphicFramePr>
          <p:cNvPr id="13" name="Table 12">
            <a:extLst>
              <a:ext uri="{FF2B5EF4-FFF2-40B4-BE49-F238E27FC236}">
                <a16:creationId xmlns:a16="http://schemas.microsoft.com/office/drawing/2014/main" id="{B3023FEF-2C2D-4F2D-B124-028F2780D5FF}"/>
              </a:ext>
            </a:extLst>
          </p:cNvPr>
          <p:cNvGraphicFramePr>
            <a:graphicFrameLocks noGrp="1"/>
          </p:cNvGraphicFramePr>
          <p:nvPr>
            <p:extLst/>
          </p:nvPr>
        </p:nvGraphicFramePr>
        <p:xfrm>
          <a:off x="3725430" y="3424492"/>
          <a:ext cx="4064001" cy="111252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3398839858"/>
                    </a:ext>
                  </a:extLst>
                </a:gridCol>
                <a:gridCol w="1354667">
                  <a:extLst>
                    <a:ext uri="{9D8B030D-6E8A-4147-A177-3AD203B41FA5}">
                      <a16:colId xmlns:a16="http://schemas.microsoft.com/office/drawing/2014/main" val="1680767796"/>
                    </a:ext>
                  </a:extLst>
                </a:gridCol>
                <a:gridCol w="1354667">
                  <a:extLst>
                    <a:ext uri="{9D8B030D-6E8A-4147-A177-3AD203B41FA5}">
                      <a16:colId xmlns:a16="http://schemas.microsoft.com/office/drawing/2014/main" val="2625613912"/>
                    </a:ext>
                  </a:extLst>
                </a:gridCol>
              </a:tblGrid>
              <a:tr h="370840">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AMOUNT</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SQL</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15000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tx1"/>
                          </a:solidFill>
                        </a:rPr>
                        <a:t>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Power-BI</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12000</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graphicFrame>
        <p:nvGraphicFramePr>
          <p:cNvPr id="14" name="Table 13">
            <a:extLst>
              <a:ext uri="{FF2B5EF4-FFF2-40B4-BE49-F238E27FC236}">
                <a16:creationId xmlns:a16="http://schemas.microsoft.com/office/drawing/2014/main" id="{42C1641B-FFC2-4DBA-B5C9-BE5B2B6FE3B5}"/>
              </a:ext>
            </a:extLst>
          </p:cNvPr>
          <p:cNvGraphicFramePr>
            <a:graphicFrameLocks noGrp="1"/>
          </p:cNvGraphicFramePr>
          <p:nvPr>
            <p:extLst/>
          </p:nvPr>
        </p:nvGraphicFramePr>
        <p:xfrm>
          <a:off x="3048096" y="4988699"/>
          <a:ext cx="5418668" cy="1483360"/>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4229076248"/>
                    </a:ext>
                  </a:extLst>
                </a:gridCol>
                <a:gridCol w="1354667">
                  <a:extLst>
                    <a:ext uri="{9D8B030D-6E8A-4147-A177-3AD203B41FA5}">
                      <a16:colId xmlns:a16="http://schemas.microsoft.com/office/drawing/2014/main" val="1647710290"/>
                    </a:ext>
                  </a:extLst>
                </a:gridCol>
                <a:gridCol w="1354667">
                  <a:extLst>
                    <a:ext uri="{9D8B030D-6E8A-4147-A177-3AD203B41FA5}">
                      <a16:colId xmlns:a16="http://schemas.microsoft.com/office/drawing/2014/main" val="638754082"/>
                    </a:ext>
                  </a:extLst>
                </a:gridCol>
                <a:gridCol w="1354667">
                  <a:extLst>
                    <a:ext uri="{9D8B030D-6E8A-4147-A177-3AD203B41FA5}">
                      <a16:colId xmlns:a16="http://schemas.microsoft.com/office/drawing/2014/main" val="3398839858"/>
                    </a:ext>
                  </a:extLst>
                </a:gridCol>
              </a:tblGrid>
              <a:tr h="370840">
                <a:tc>
                  <a:txBody>
                    <a:bodyPr/>
                    <a:lstStyle/>
                    <a:p>
                      <a:r>
                        <a:rPr lang="en-US" dirty="0">
                          <a:solidFill>
                            <a:schemeClr val="tx1"/>
                          </a:solidFill>
                        </a:rPr>
                        <a:t>SID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NAME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AGE</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r>
                        <a:rPr lang="en-US" dirty="0">
                          <a:solidFill>
                            <a:schemeClr val="tx1"/>
                          </a:solidFill>
                        </a:rPr>
                        <a:t>CID</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extLst>
                  <a:ext uri="{0D108BD9-81ED-4DB2-BD59-A6C34878D82A}">
                    <a16:rowId xmlns:a16="http://schemas.microsoft.com/office/drawing/2014/main" val="374618375"/>
                  </a:ext>
                </a:extLst>
              </a:tr>
              <a:tr h="370840">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Ram</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67142642"/>
                  </a:ext>
                </a:extLst>
              </a:tr>
              <a:tr h="370840">
                <a:tc>
                  <a:txBody>
                    <a:bodyPr/>
                    <a:lstStyle/>
                    <a:p>
                      <a:r>
                        <a:rPr lang="en-US" dirty="0">
                          <a:solidFill>
                            <a:schemeClr val="tx1"/>
                          </a:solidFill>
                        </a:rPr>
                        <a:t>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John</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1</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1106"/>
                  </a:ext>
                </a:extLst>
              </a:tr>
              <a:tr h="370840">
                <a:tc>
                  <a:txBody>
                    <a:bodyPr/>
                    <a:lstStyle/>
                    <a:p>
                      <a:r>
                        <a:rPr lang="en-US" dirty="0">
                          <a:solidFill>
                            <a:schemeClr val="tx1"/>
                          </a:solidFill>
                        </a:rPr>
                        <a:t>3</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Sana</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23</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chemeClr val="tx1"/>
                          </a:solidFill>
                        </a:rPr>
                        <a:t>2</a:t>
                      </a:r>
                      <a:endParaRPr lang="en-IN"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69074633"/>
                  </a:ext>
                </a:extLst>
              </a:tr>
            </a:tbl>
          </a:graphicData>
        </a:graphic>
      </p:graphicFrame>
      <p:sp>
        <p:nvSpPr>
          <p:cNvPr id="15" name="TextBox 14">
            <a:extLst>
              <a:ext uri="{FF2B5EF4-FFF2-40B4-BE49-F238E27FC236}">
                <a16:creationId xmlns:a16="http://schemas.microsoft.com/office/drawing/2014/main" id="{84F40E50-A105-4AAA-B423-532BE8AA6A36}"/>
              </a:ext>
            </a:extLst>
          </p:cNvPr>
          <p:cNvSpPr txBox="1"/>
          <p:nvPr/>
        </p:nvSpPr>
        <p:spPr>
          <a:xfrm>
            <a:off x="947133" y="2872520"/>
            <a:ext cx="2294831" cy="400110"/>
          </a:xfrm>
          <a:prstGeom prst="rect">
            <a:avLst/>
          </a:prstGeom>
          <a:noFill/>
        </p:spPr>
        <p:txBody>
          <a:bodyPr wrap="square" rtlCol="0">
            <a:spAutoFit/>
          </a:bodyPr>
          <a:lstStyle/>
          <a:p>
            <a:r>
              <a:rPr lang="en-US" sz="2000" b="1" u="sng" dirty="0"/>
              <a:t>After Normalization</a:t>
            </a:r>
          </a:p>
        </p:txBody>
      </p:sp>
      <p:sp>
        <p:nvSpPr>
          <p:cNvPr id="6" name="TextBox 5">
            <a:extLst>
              <a:ext uri="{FF2B5EF4-FFF2-40B4-BE49-F238E27FC236}">
                <a16:creationId xmlns:a16="http://schemas.microsoft.com/office/drawing/2014/main" id="{46985BEC-830F-47C8-A26E-3BF6581757E9}"/>
              </a:ext>
            </a:extLst>
          </p:cNvPr>
          <p:cNvSpPr txBox="1"/>
          <p:nvPr/>
        </p:nvSpPr>
        <p:spPr>
          <a:xfrm>
            <a:off x="9712035" y="1546135"/>
            <a:ext cx="1745673" cy="646331"/>
          </a:xfrm>
          <a:prstGeom prst="rect">
            <a:avLst/>
          </a:prstGeom>
          <a:noFill/>
          <a:ln>
            <a:solidFill>
              <a:schemeClr val="tx1"/>
            </a:solidFill>
          </a:ln>
        </p:spPr>
        <p:txBody>
          <a:bodyPr wrap="square" rtlCol="0">
            <a:spAutoFit/>
          </a:bodyPr>
          <a:lstStyle/>
          <a:p>
            <a:r>
              <a:rPr lang="en-US" dirty="0" err="1"/>
              <a:t>Studentsdetails</a:t>
            </a:r>
            <a:endParaRPr lang="en-US" dirty="0"/>
          </a:p>
          <a:p>
            <a:r>
              <a:rPr lang="en-US" dirty="0"/>
              <a:t>Table</a:t>
            </a:r>
            <a:endParaRPr lang="en-IN" dirty="0"/>
          </a:p>
        </p:txBody>
      </p:sp>
      <p:sp>
        <p:nvSpPr>
          <p:cNvPr id="16" name="TextBox 15">
            <a:extLst>
              <a:ext uri="{FF2B5EF4-FFF2-40B4-BE49-F238E27FC236}">
                <a16:creationId xmlns:a16="http://schemas.microsoft.com/office/drawing/2014/main" id="{7956B799-FBE5-4FD2-B6D4-BA3BD624D19C}"/>
              </a:ext>
            </a:extLst>
          </p:cNvPr>
          <p:cNvSpPr txBox="1"/>
          <p:nvPr/>
        </p:nvSpPr>
        <p:spPr>
          <a:xfrm>
            <a:off x="8312725" y="3657586"/>
            <a:ext cx="1745673" cy="646331"/>
          </a:xfrm>
          <a:prstGeom prst="rect">
            <a:avLst/>
          </a:prstGeom>
          <a:noFill/>
          <a:ln>
            <a:solidFill>
              <a:schemeClr val="tx1"/>
            </a:solidFill>
          </a:ln>
        </p:spPr>
        <p:txBody>
          <a:bodyPr wrap="square" rtlCol="0">
            <a:spAutoFit/>
          </a:bodyPr>
          <a:lstStyle/>
          <a:p>
            <a:r>
              <a:rPr lang="en-US" dirty="0" err="1"/>
              <a:t>Coursedetails</a:t>
            </a:r>
            <a:endParaRPr lang="en-US" dirty="0"/>
          </a:p>
          <a:p>
            <a:r>
              <a:rPr lang="en-US" dirty="0"/>
              <a:t>Table</a:t>
            </a:r>
            <a:endParaRPr lang="en-IN" dirty="0"/>
          </a:p>
        </p:txBody>
      </p:sp>
      <p:sp>
        <p:nvSpPr>
          <p:cNvPr id="18" name="TextBox 17">
            <a:extLst>
              <a:ext uri="{FF2B5EF4-FFF2-40B4-BE49-F238E27FC236}">
                <a16:creationId xmlns:a16="http://schemas.microsoft.com/office/drawing/2014/main" id="{6CCD73C2-26E4-45D9-8DA2-4BE38F877B24}"/>
              </a:ext>
            </a:extLst>
          </p:cNvPr>
          <p:cNvSpPr txBox="1"/>
          <p:nvPr/>
        </p:nvSpPr>
        <p:spPr>
          <a:xfrm>
            <a:off x="8839198" y="5407213"/>
            <a:ext cx="1745673" cy="646331"/>
          </a:xfrm>
          <a:prstGeom prst="rect">
            <a:avLst/>
          </a:prstGeom>
          <a:noFill/>
          <a:ln>
            <a:solidFill>
              <a:schemeClr val="tx1"/>
            </a:solidFill>
          </a:ln>
        </p:spPr>
        <p:txBody>
          <a:bodyPr wrap="square" rtlCol="0">
            <a:spAutoFit/>
          </a:bodyPr>
          <a:lstStyle/>
          <a:p>
            <a:r>
              <a:rPr lang="en-US" dirty="0" err="1"/>
              <a:t>Studentsdetails</a:t>
            </a:r>
            <a:endParaRPr lang="en-US" dirty="0"/>
          </a:p>
          <a:p>
            <a:r>
              <a:rPr lang="en-US" dirty="0"/>
              <a:t>Table</a:t>
            </a:r>
            <a:endParaRPr lang="en-IN" dirty="0"/>
          </a:p>
        </p:txBody>
      </p:sp>
    </p:spTree>
    <p:extLst>
      <p:ext uri="{BB962C8B-B14F-4D97-AF65-F5344CB8AC3E}">
        <p14:creationId xmlns:p14="http://schemas.microsoft.com/office/powerpoint/2010/main" val="10673512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2D942A87-DA23-4D6B-82ED-82FC49B9BB1B}"/>
              </a:ext>
            </a:extLst>
          </p:cNvPr>
          <p:cNvPicPr>
            <a:picLocks noChangeAspect="1"/>
          </p:cNvPicPr>
          <p:nvPr/>
        </p:nvPicPr>
        <p:blipFill rotWithShape="1">
          <a:blip r:embed="rId2"/>
          <a:srcRect l="12500" t="20390" r="48182" b="29485"/>
          <a:stretch/>
        </p:blipFill>
        <p:spPr>
          <a:xfrm>
            <a:off x="2570018" y="803564"/>
            <a:ext cx="7051963" cy="5054603"/>
          </a:xfrm>
          <a:prstGeom prst="rect">
            <a:avLst/>
          </a:prstGeom>
          <a:ln>
            <a:solidFill>
              <a:schemeClr val="tx1"/>
            </a:solidFill>
          </a:ln>
        </p:spPr>
      </p:pic>
    </p:spTree>
    <p:extLst>
      <p:ext uri="{BB962C8B-B14F-4D97-AF65-F5344CB8AC3E}">
        <p14:creationId xmlns:p14="http://schemas.microsoft.com/office/powerpoint/2010/main" val="3633626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03392" y="818879"/>
            <a:ext cx="9988236" cy="707886"/>
          </a:xfrm>
          <a:prstGeom prst="rect">
            <a:avLst/>
          </a:prstGeom>
        </p:spPr>
        <p:txBody>
          <a:bodyPr wrap="square">
            <a:spAutoFit/>
          </a:bodyPr>
          <a:lstStyle/>
          <a:p>
            <a:r>
              <a:rPr lang="en-IN" sz="2000" dirty="0"/>
              <a:t>There is no need to login or sign-up, directly start with the download.</a:t>
            </a:r>
          </a:p>
          <a:p>
            <a:r>
              <a:rPr lang="en-US" sz="2000" dirty="0"/>
              <a:t>O</a:t>
            </a:r>
            <a:r>
              <a:rPr lang="en-IN" sz="2000" dirty="0" err="1"/>
              <a:t>nce</a:t>
            </a:r>
            <a:r>
              <a:rPr lang="en-IN" sz="2000" dirty="0"/>
              <a:t> the download is completed, Click on it to start installation process.</a:t>
            </a:r>
          </a:p>
        </p:txBody>
      </p:sp>
      <p:pic>
        <p:nvPicPr>
          <p:cNvPr id="4" name="Picture 3">
            <a:extLst>
              <a:ext uri="{FF2B5EF4-FFF2-40B4-BE49-F238E27FC236}">
                <a16:creationId xmlns:a16="http://schemas.microsoft.com/office/drawing/2014/main" id="{0603946F-6E6C-45F0-A252-49589DD8FCDB}"/>
              </a:ext>
            </a:extLst>
          </p:cNvPr>
          <p:cNvPicPr>
            <a:picLocks noChangeAspect="1"/>
          </p:cNvPicPr>
          <p:nvPr/>
        </p:nvPicPr>
        <p:blipFill rotWithShape="1">
          <a:blip r:embed="rId2">
            <a:extLst>
              <a:ext uri="{28A0092B-C50C-407E-A947-70E740481C1C}">
                <a14:useLocalDpi xmlns:a14="http://schemas.microsoft.com/office/drawing/2010/main" val="0"/>
              </a:ext>
            </a:extLst>
          </a:blip>
          <a:srcRect l="3360" t="45452" r="47272" b="16145"/>
          <a:stretch/>
        </p:blipFill>
        <p:spPr>
          <a:xfrm>
            <a:off x="1228727" y="2712748"/>
            <a:ext cx="6018927" cy="2632363"/>
          </a:xfrm>
          <a:prstGeom prst="rect">
            <a:avLst/>
          </a:prstGeom>
          <a:ln>
            <a:solidFill>
              <a:srgbClr val="00B0F0"/>
            </a:solidFill>
          </a:ln>
        </p:spPr>
      </p:pic>
      <p:pic>
        <p:nvPicPr>
          <p:cNvPr id="7" name="Picture 6">
            <a:extLst>
              <a:ext uri="{FF2B5EF4-FFF2-40B4-BE49-F238E27FC236}">
                <a16:creationId xmlns:a16="http://schemas.microsoft.com/office/drawing/2014/main" id="{9131A522-ED12-4690-BCBD-6E5B241B2B51}"/>
              </a:ext>
            </a:extLst>
          </p:cNvPr>
          <p:cNvPicPr>
            <a:picLocks noChangeAspect="1"/>
          </p:cNvPicPr>
          <p:nvPr/>
        </p:nvPicPr>
        <p:blipFill rotWithShape="1">
          <a:blip r:embed="rId3">
            <a:extLst>
              <a:ext uri="{28A0092B-C50C-407E-A947-70E740481C1C}">
                <a14:useLocalDpi xmlns:a14="http://schemas.microsoft.com/office/drawing/2010/main" val="0"/>
              </a:ext>
            </a:extLst>
          </a:blip>
          <a:srcRect l="67614" t="4625" r="5000" b="66877"/>
          <a:stretch/>
        </p:blipFill>
        <p:spPr>
          <a:xfrm>
            <a:off x="7910946" y="2908901"/>
            <a:ext cx="3657600" cy="2139923"/>
          </a:xfrm>
          <a:prstGeom prst="rect">
            <a:avLst/>
          </a:prstGeom>
          <a:ln>
            <a:solidFill>
              <a:srgbClr val="00B0F0"/>
            </a:solidFill>
          </a:ln>
        </p:spPr>
      </p:pic>
      <p:sp>
        <p:nvSpPr>
          <p:cNvPr id="8" name="Rectangle 7">
            <a:extLst>
              <a:ext uri="{FF2B5EF4-FFF2-40B4-BE49-F238E27FC236}">
                <a16:creationId xmlns:a16="http://schemas.microsoft.com/office/drawing/2014/main" id="{CE939726-73C9-4C5F-B7E0-ECCDC888E969}"/>
              </a:ext>
            </a:extLst>
          </p:cNvPr>
          <p:cNvSpPr/>
          <p:nvPr/>
        </p:nvSpPr>
        <p:spPr>
          <a:xfrm>
            <a:off x="1228727" y="4769135"/>
            <a:ext cx="2857064" cy="559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11481235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F08C3F17-892E-42BB-9968-137EDDE959B0}"/>
              </a:ext>
            </a:extLst>
          </p:cNvPr>
          <p:cNvPicPr>
            <a:picLocks noChangeAspect="1"/>
          </p:cNvPicPr>
          <p:nvPr/>
        </p:nvPicPr>
        <p:blipFill rotWithShape="1">
          <a:blip r:embed="rId2"/>
          <a:srcRect l="13296" t="29283" r="42728" b="8321"/>
          <a:stretch/>
        </p:blipFill>
        <p:spPr>
          <a:xfrm>
            <a:off x="1162052" y="173183"/>
            <a:ext cx="5862203" cy="4676278"/>
          </a:xfrm>
          <a:prstGeom prst="rect">
            <a:avLst/>
          </a:prstGeom>
          <a:ln>
            <a:solidFill>
              <a:schemeClr val="tx1"/>
            </a:solidFill>
          </a:ln>
        </p:spPr>
      </p:pic>
      <p:pic>
        <p:nvPicPr>
          <p:cNvPr id="4" name="Picture 3">
            <a:extLst>
              <a:ext uri="{FF2B5EF4-FFF2-40B4-BE49-F238E27FC236}">
                <a16:creationId xmlns:a16="http://schemas.microsoft.com/office/drawing/2014/main" id="{0050B7AC-EB5C-4C66-B329-2087EC500E74}"/>
              </a:ext>
            </a:extLst>
          </p:cNvPr>
          <p:cNvPicPr>
            <a:picLocks noChangeAspect="1"/>
          </p:cNvPicPr>
          <p:nvPr/>
        </p:nvPicPr>
        <p:blipFill rotWithShape="1">
          <a:blip r:embed="rId3"/>
          <a:srcRect l="12386" t="64856" r="66477" b="15134"/>
          <a:stretch/>
        </p:blipFill>
        <p:spPr>
          <a:xfrm>
            <a:off x="7264974" y="3629492"/>
            <a:ext cx="4584126" cy="2439938"/>
          </a:xfrm>
          <a:prstGeom prst="rect">
            <a:avLst/>
          </a:prstGeom>
          <a:ln>
            <a:solidFill>
              <a:schemeClr val="tx1"/>
            </a:solidFill>
          </a:ln>
        </p:spPr>
      </p:pic>
    </p:spTree>
    <p:extLst>
      <p:ext uri="{BB962C8B-B14F-4D97-AF65-F5344CB8AC3E}">
        <p14:creationId xmlns:p14="http://schemas.microsoft.com/office/powerpoint/2010/main" val="38727966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1200329"/>
          </a:xfrm>
          <a:prstGeom prst="rect">
            <a:avLst/>
          </a:prstGeom>
          <a:noFill/>
        </p:spPr>
        <p:txBody>
          <a:bodyPr wrap="square" rtlCol="0">
            <a:spAutoFit/>
          </a:bodyPr>
          <a:lstStyle/>
          <a:p>
            <a:pPr algn="ctr"/>
            <a:r>
              <a:rPr lang="en-US" sz="3600" b="1" dirty="0">
                <a:latin typeface="Arial Rounded MT Bold" panose="020F0704030504030204" pitchFamily="34" charset="0"/>
              </a:rPr>
              <a:t>ORDER OF QUERY</a:t>
            </a:r>
          </a:p>
          <a:p>
            <a:pPr algn="ctr"/>
            <a:r>
              <a:rPr lang="en-US" sz="3600" b="1" dirty="0">
                <a:latin typeface="Arial Rounded MT Bold" panose="020F0704030504030204" pitchFamily="34" charset="0"/>
              </a:rPr>
              <a:t>WRITING</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6</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1784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p:cNvSpPr txBox="1"/>
          <p:nvPr/>
        </p:nvSpPr>
        <p:spPr>
          <a:xfrm>
            <a:off x="1750423" y="809897"/>
            <a:ext cx="9091748" cy="5078313"/>
          </a:xfrm>
          <a:prstGeom prst="rect">
            <a:avLst/>
          </a:prstGeom>
          <a:noFill/>
        </p:spPr>
        <p:txBody>
          <a:bodyPr wrap="square" rtlCol="0">
            <a:spAutoFit/>
          </a:bodyPr>
          <a:lstStyle/>
          <a:p>
            <a:r>
              <a:rPr lang="en-US" dirty="0"/>
              <a:t>While writing SQL queries, there is order to be followed.</a:t>
            </a:r>
          </a:p>
          <a:p>
            <a:endParaRPr lang="en-US" dirty="0"/>
          </a:p>
          <a:p>
            <a:r>
              <a:rPr lang="en-US" dirty="0"/>
              <a:t>SELECT </a:t>
            </a:r>
            <a:r>
              <a:rPr lang="en-US" dirty="0">
                <a:sym typeface="Wingdings" panose="05000000000000000000" pitchFamily="2" charset="2"/>
              </a:rPr>
              <a:t> FROM  WHERE  GROUP BY  HAVING  ORDER BY  LIMIT</a:t>
            </a:r>
            <a:endParaRPr lang="en-US" dirty="0"/>
          </a:p>
          <a:p>
            <a:endParaRPr lang="en-US" dirty="0"/>
          </a:p>
          <a:p>
            <a:r>
              <a:rPr lang="en-US" b="1" dirty="0"/>
              <a:t>SELECT</a:t>
            </a:r>
            <a:r>
              <a:rPr lang="en-US" dirty="0"/>
              <a:t> column names</a:t>
            </a:r>
          </a:p>
          <a:p>
            <a:endParaRPr lang="en-US" dirty="0"/>
          </a:p>
          <a:p>
            <a:r>
              <a:rPr lang="en-US" b="1" dirty="0"/>
              <a:t>FROM</a:t>
            </a:r>
            <a:r>
              <a:rPr lang="en-US" dirty="0"/>
              <a:t> table name</a:t>
            </a:r>
          </a:p>
          <a:p>
            <a:endParaRPr lang="en-US" dirty="0"/>
          </a:p>
          <a:p>
            <a:r>
              <a:rPr lang="en-US" b="1" dirty="0"/>
              <a:t>WHERE</a:t>
            </a:r>
            <a:r>
              <a:rPr lang="en-US" dirty="0"/>
              <a:t> condition (filter the data)</a:t>
            </a:r>
          </a:p>
          <a:p>
            <a:endParaRPr lang="en-US" dirty="0"/>
          </a:p>
          <a:p>
            <a:r>
              <a:rPr lang="en-US" b="1" dirty="0"/>
              <a:t>GROUP</a:t>
            </a:r>
            <a:r>
              <a:rPr lang="en-US" dirty="0"/>
              <a:t> </a:t>
            </a:r>
            <a:r>
              <a:rPr lang="en-US" b="1" dirty="0"/>
              <a:t>BY</a:t>
            </a:r>
            <a:r>
              <a:rPr lang="en-US" dirty="0"/>
              <a:t> column name (grouping the column- columns mention in </a:t>
            </a:r>
            <a:r>
              <a:rPr lang="en-US" dirty="0" err="1"/>
              <a:t>groupby</a:t>
            </a:r>
            <a:r>
              <a:rPr lang="en-US" dirty="0"/>
              <a:t> should be written in SELECT)</a:t>
            </a:r>
          </a:p>
          <a:p>
            <a:endParaRPr lang="en-US" dirty="0"/>
          </a:p>
          <a:p>
            <a:r>
              <a:rPr lang="en-US" b="1" dirty="0"/>
              <a:t>HAVING</a:t>
            </a:r>
            <a:r>
              <a:rPr lang="en-US" dirty="0"/>
              <a:t> condition (similar to where– filter data of aggregated column)</a:t>
            </a:r>
          </a:p>
          <a:p>
            <a:endParaRPr lang="en-US" dirty="0"/>
          </a:p>
          <a:p>
            <a:r>
              <a:rPr lang="en-US" b="1" dirty="0"/>
              <a:t>ORDER</a:t>
            </a:r>
            <a:r>
              <a:rPr lang="en-US" dirty="0"/>
              <a:t> </a:t>
            </a:r>
            <a:r>
              <a:rPr lang="en-US" b="1" dirty="0"/>
              <a:t>BY</a:t>
            </a:r>
            <a:r>
              <a:rPr lang="en-US" dirty="0"/>
              <a:t> column name ASC/DESC (sort by ascending/descending)</a:t>
            </a:r>
          </a:p>
          <a:p>
            <a:endParaRPr lang="en-US" b="1" dirty="0"/>
          </a:p>
          <a:p>
            <a:r>
              <a:rPr lang="en-US" b="1" dirty="0"/>
              <a:t>LIMIT</a:t>
            </a:r>
            <a:r>
              <a:rPr lang="en-US" dirty="0"/>
              <a:t> ;(top/bottom nth record)</a:t>
            </a:r>
          </a:p>
        </p:txBody>
      </p:sp>
      <p:sp>
        <p:nvSpPr>
          <p:cNvPr id="2" name="Rectangle 1">
            <a:extLst>
              <a:ext uri="{FF2B5EF4-FFF2-40B4-BE49-F238E27FC236}">
                <a16:creationId xmlns:a16="http://schemas.microsoft.com/office/drawing/2014/main" id="{649065B7-8B9E-4305-92B8-AF31D677180D}"/>
              </a:ext>
            </a:extLst>
          </p:cNvPr>
          <p:cNvSpPr/>
          <p:nvPr/>
        </p:nvSpPr>
        <p:spPr>
          <a:xfrm>
            <a:off x="1750423" y="1219200"/>
            <a:ext cx="7476704" cy="6511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900030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1C322F4B-1EFC-4FFF-BA16-98703FB0650E}"/>
              </a:ext>
            </a:extLst>
          </p:cNvPr>
          <p:cNvPicPr>
            <a:picLocks noChangeAspect="1"/>
          </p:cNvPicPr>
          <p:nvPr/>
        </p:nvPicPr>
        <p:blipFill rotWithShape="1">
          <a:blip r:embed="rId2"/>
          <a:srcRect l="19545" t="49975" r="50000" b="12912"/>
          <a:stretch/>
        </p:blipFill>
        <p:spPr>
          <a:xfrm>
            <a:off x="2445327" y="1509106"/>
            <a:ext cx="7301346" cy="5002531"/>
          </a:xfrm>
          <a:prstGeom prst="rect">
            <a:avLst/>
          </a:prstGeom>
          <a:ln>
            <a:solidFill>
              <a:srgbClr val="00B0F0"/>
            </a:solidFill>
          </a:ln>
        </p:spPr>
      </p:pic>
      <p:sp>
        <p:nvSpPr>
          <p:cNvPr id="4" name="TextBox 3">
            <a:extLst>
              <a:ext uri="{FF2B5EF4-FFF2-40B4-BE49-F238E27FC236}">
                <a16:creationId xmlns:a16="http://schemas.microsoft.com/office/drawing/2014/main" id="{94233AFA-713D-47BE-B6BF-8E4A1394AC91}"/>
              </a:ext>
            </a:extLst>
          </p:cNvPr>
          <p:cNvSpPr txBox="1"/>
          <p:nvPr/>
        </p:nvSpPr>
        <p:spPr>
          <a:xfrm>
            <a:off x="3532909" y="762000"/>
            <a:ext cx="3671455" cy="369332"/>
          </a:xfrm>
          <a:prstGeom prst="rect">
            <a:avLst/>
          </a:prstGeom>
          <a:noFill/>
        </p:spPr>
        <p:txBody>
          <a:bodyPr wrap="square" rtlCol="0">
            <a:spAutoFit/>
          </a:bodyPr>
          <a:lstStyle/>
          <a:p>
            <a:r>
              <a:rPr lang="en-US" dirty="0"/>
              <a:t>Sales table</a:t>
            </a:r>
            <a:endParaRPr lang="en-IN" dirty="0"/>
          </a:p>
        </p:txBody>
      </p:sp>
    </p:spTree>
    <p:extLst>
      <p:ext uri="{BB962C8B-B14F-4D97-AF65-F5344CB8AC3E}">
        <p14:creationId xmlns:p14="http://schemas.microsoft.com/office/powerpoint/2010/main" val="39341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4233AFA-713D-47BE-B6BF-8E4A1394AC91}"/>
              </a:ext>
            </a:extLst>
          </p:cNvPr>
          <p:cNvSpPr txBox="1"/>
          <p:nvPr/>
        </p:nvSpPr>
        <p:spPr>
          <a:xfrm>
            <a:off x="2036618" y="1052945"/>
            <a:ext cx="4059382" cy="369332"/>
          </a:xfrm>
          <a:prstGeom prst="rect">
            <a:avLst/>
          </a:prstGeom>
          <a:noFill/>
        </p:spPr>
        <p:txBody>
          <a:bodyPr wrap="square" rtlCol="0">
            <a:spAutoFit/>
          </a:bodyPr>
          <a:lstStyle/>
          <a:p>
            <a:r>
              <a:rPr lang="en-US" dirty="0"/>
              <a:t>Highlighted shows order of writing query</a:t>
            </a:r>
            <a:endParaRPr lang="en-IN" dirty="0"/>
          </a:p>
        </p:txBody>
      </p:sp>
      <p:pic>
        <p:nvPicPr>
          <p:cNvPr id="2" name="Picture 1">
            <a:extLst>
              <a:ext uri="{FF2B5EF4-FFF2-40B4-BE49-F238E27FC236}">
                <a16:creationId xmlns:a16="http://schemas.microsoft.com/office/drawing/2014/main" id="{F844E585-B18B-49DD-98CF-9761FB60F159}"/>
              </a:ext>
            </a:extLst>
          </p:cNvPr>
          <p:cNvPicPr>
            <a:picLocks noChangeAspect="1"/>
          </p:cNvPicPr>
          <p:nvPr/>
        </p:nvPicPr>
        <p:blipFill rotWithShape="1">
          <a:blip r:embed="rId2"/>
          <a:srcRect l="18978" t="28676" r="29886" b="28070"/>
          <a:stretch/>
        </p:blipFill>
        <p:spPr>
          <a:xfrm>
            <a:off x="1530926" y="1691577"/>
            <a:ext cx="9926783" cy="4720739"/>
          </a:xfrm>
          <a:prstGeom prst="rect">
            <a:avLst/>
          </a:prstGeom>
          <a:ln>
            <a:solidFill>
              <a:srgbClr val="00B0F0"/>
            </a:solidFill>
          </a:ln>
        </p:spPr>
      </p:pic>
      <p:sp>
        <p:nvSpPr>
          <p:cNvPr id="5" name="Rectangle 4">
            <a:extLst>
              <a:ext uri="{FF2B5EF4-FFF2-40B4-BE49-F238E27FC236}">
                <a16:creationId xmlns:a16="http://schemas.microsoft.com/office/drawing/2014/main" id="{A0FC542B-C5F8-4075-AA35-12906D25F27C}"/>
              </a:ext>
            </a:extLst>
          </p:cNvPr>
          <p:cNvSpPr/>
          <p:nvPr/>
        </p:nvSpPr>
        <p:spPr>
          <a:xfrm>
            <a:off x="2466109" y="1691577"/>
            <a:ext cx="819152" cy="25894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98213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629CECF-057A-4007-9ADA-B8F3870C4281}"/>
              </a:ext>
            </a:extLst>
          </p:cNvPr>
          <p:cNvSpPr/>
          <p:nvPr/>
        </p:nvSpPr>
        <p:spPr>
          <a:xfrm>
            <a:off x="1119623" y="294466"/>
            <a:ext cx="10729477" cy="6006452"/>
          </a:xfrm>
          <a:prstGeom prst="rect">
            <a:avLst/>
          </a:prstGeom>
        </p:spPr>
        <p:txBody>
          <a:bodyPr wrap="square">
            <a:spAutoFit/>
          </a:bodyPr>
          <a:lstStyle/>
          <a:p>
            <a:pPr>
              <a:lnSpc>
                <a:spcPct val="107000"/>
              </a:lnSpc>
              <a:spcAft>
                <a:spcPts val="0"/>
              </a:spcAft>
            </a:pPr>
            <a:r>
              <a:rPr lang="en-US" b="1" dirty="0">
                <a:latin typeface="Calibri" panose="020F0502020204030204" pitchFamily="34" charset="0"/>
                <a:ea typeface="Calibri" panose="020F0502020204030204" pitchFamily="34" charset="0"/>
                <a:cs typeface="Times New Roman" panose="02020603050405020304" pitchFamily="18" charset="0"/>
              </a:rPr>
              <a:t>ORDER OF EXECUTING QUERY</a:t>
            </a:r>
          </a:p>
          <a:p>
            <a:pPr>
              <a:lnSpc>
                <a:spcPct val="107000"/>
              </a:lnSpc>
              <a:spcAft>
                <a:spcPts val="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1. </a:t>
            </a:r>
            <a:r>
              <a:rPr lang="en-IN" b="1" dirty="0">
                <a:latin typeface="Calibri" panose="020F0502020204030204" pitchFamily="34" charset="0"/>
                <a:ea typeface="Calibri" panose="020F0502020204030204" pitchFamily="34" charset="0"/>
                <a:cs typeface="Times New Roman" panose="02020603050405020304" pitchFamily="18" charset="0"/>
              </a:rPr>
              <a:t>FROM</a:t>
            </a:r>
            <a:r>
              <a:rPr lang="en-IN" dirty="0">
                <a:latin typeface="Calibri" panose="020F0502020204030204" pitchFamily="34" charset="0"/>
                <a:ea typeface="Calibri" panose="020F0502020204030204" pitchFamily="34" charset="0"/>
                <a:cs typeface="Times New Roman" panose="02020603050405020304" pitchFamily="18" charset="0"/>
              </a:rPr>
              <a:t> Sales: The system starts by fetching data from the `Sales` table.</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2. </a:t>
            </a:r>
            <a:r>
              <a:rPr lang="en-IN" b="1" dirty="0">
                <a:latin typeface="Calibri" panose="020F0502020204030204" pitchFamily="34" charset="0"/>
                <a:ea typeface="Calibri" panose="020F0502020204030204" pitchFamily="34" charset="0"/>
                <a:cs typeface="Times New Roman" panose="02020603050405020304" pitchFamily="18" charset="0"/>
              </a:rPr>
              <a:t>WHERE</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OrderDate</a:t>
            </a:r>
            <a:r>
              <a:rPr lang="en-IN" dirty="0">
                <a:latin typeface="Calibri" panose="020F0502020204030204" pitchFamily="34" charset="0"/>
                <a:ea typeface="Calibri" panose="020F0502020204030204" pitchFamily="34" charset="0"/>
                <a:cs typeface="Times New Roman" panose="02020603050405020304" pitchFamily="18" charset="0"/>
              </a:rPr>
              <a:t> BETWEEN '2023-01-01' AND '2023-12-31': It then filters the rows to include only those with `</a:t>
            </a:r>
            <a:r>
              <a:rPr lang="en-IN" dirty="0" err="1">
                <a:latin typeface="Calibri" panose="020F0502020204030204" pitchFamily="34" charset="0"/>
                <a:ea typeface="Calibri" panose="020F0502020204030204" pitchFamily="34" charset="0"/>
                <a:cs typeface="Times New Roman" panose="02020603050405020304" pitchFamily="18" charset="0"/>
              </a:rPr>
              <a:t>OrderDate</a:t>
            </a:r>
            <a:r>
              <a:rPr lang="en-IN" dirty="0">
                <a:latin typeface="Calibri" panose="020F0502020204030204" pitchFamily="34" charset="0"/>
                <a:ea typeface="Calibri" panose="020F0502020204030204" pitchFamily="34" charset="0"/>
                <a:cs typeface="Times New Roman" panose="02020603050405020304" pitchFamily="18" charset="0"/>
              </a:rPr>
              <a:t>` in 2023.</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3. </a:t>
            </a:r>
            <a:r>
              <a:rPr lang="en-IN" b="1" dirty="0">
                <a:latin typeface="Calibri" panose="020F0502020204030204" pitchFamily="34" charset="0"/>
                <a:ea typeface="Calibri" panose="020F0502020204030204" pitchFamily="34" charset="0"/>
                <a:cs typeface="Times New Roman" panose="02020603050405020304" pitchFamily="18" charset="0"/>
              </a:rPr>
              <a:t>GROUP BY </a:t>
            </a:r>
            <a:r>
              <a:rPr lang="en-IN" dirty="0" err="1">
                <a:latin typeface="Calibri" panose="020F0502020204030204" pitchFamily="34" charset="0"/>
                <a:ea typeface="Calibri" panose="020F0502020204030204" pitchFamily="34" charset="0"/>
                <a:cs typeface="Times New Roman" panose="02020603050405020304" pitchFamily="18" charset="0"/>
              </a:rPr>
              <a:t>ProductID</a:t>
            </a:r>
            <a:r>
              <a:rPr lang="en-IN" dirty="0">
                <a:latin typeface="Calibri" panose="020F0502020204030204" pitchFamily="34" charset="0"/>
                <a:ea typeface="Calibri" panose="020F0502020204030204" pitchFamily="34" charset="0"/>
                <a:cs typeface="Times New Roman" panose="02020603050405020304" pitchFamily="18" charset="0"/>
              </a:rPr>
              <a:t>: The filtered data is grouped by `</a:t>
            </a:r>
            <a:r>
              <a:rPr lang="en-IN" dirty="0" err="1">
                <a:latin typeface="Calibri" panose="020F0502020204030204" pitchFamily="34" charset="0"/>
                <a:ea typeface="Calibri" panose="020F0502020204030204" pitchFamily="34" charset="0"/>
                <a:cs typeface="Times New Roman" panose="02020603050405020304" pitchFamily="18" charset="0"/>
              </a:rPr>
              <a:t>ProductID</a:t>
            </a:r>
            <a:r>
              <a:rPr lang="en-IN" dirty="0">
                <a:latin typeface="Calibri" panose="020F0502020204030204" pitchFamily="34" charset="0"/>
                <a:ea typeface="Calibri" panose="020F0502020204030204" pitchFamily="34" charset="0"/>
                <a:cs typeface="Times New Roman" panose="02020603050405020304" pitchFamily="18" charset="0"/>
              </a:rPr>
              <a:t>`. Each group represents a unique `</a:t>
            </a:r>
            <a:r>
              <a:rPr lang="en-IN" dirty="0" err="1">
                <a:latin typeface="Calibri" panose="020F0502020204030204" pitchFamily="34" charset="0"/>
                <a:ea typeface="Calibri" panose="020F0502020204030204" pitchFamily="34" charset="0"/>
                <a:cs typeface="Times New Roman" panose="02020603050405020304" pitchFamily="18" charset="0"/>
              </a:rPr>
              <a:t>ProductID</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4. </a:t>
            </a:r>
            <a:r>
              <a:rPr lang="en-IN" b="1" dirty="0">
                <a:latin typeface="Calibri" panose="020F0502020204030204" pitchFamily="34" charset="0"/>
                <a:ea typeface="Calibri" panose="020F0502020204030204" pitchFamily="34" charset="0"/>
                <a:cs typeface="Times New Roman" panose="02020603050405020304" pitchFamily="18" charset="0"/>
              </a:rPr>
              <a:t>HAVING</a:t>
            </a:r>
            <a:r>
              <a:rPr lang="en-IN" dirty="0">
                <a:latin typeface="Calibri" panose="020F0502020204030204" pitchFamily="34" charset="0"/>
                <a:ea typeface="Calibri" panose="020F0502020204030204" pitchFamily="34" charset="0"/>
                <a:cs typeface="Times New Roman" panose="02020603050405020304" pitchFamily="18" charset="0"/>
              </a:rPr>
              <a:t> SUM(Quantity) &gt; 100: After grouping, the `HAVING` clause filters out groups where the total quantity (`SUM(Quantity)`) is 100 or less.</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5. </a:t>
            </a:r>
            <a:r>
              <a:rPr lang="en-IN" b="1" dirty="0">
                <a:latin typeface="Calibri" panose="020F0502020204030204" pitchFamily="34" charset="0"/>
                <a:ea typeface="Calibri" panose="020F0502020204030204" pitchFamily="34" charset="0"/>
                <a:cs typeface="Times New Roman" panose="02020603050405020304" pitchFamily="18" charset="0"/>
              </a:rPr>
              <a:t>SELECT</a:t>
            </a:r>
            <a:r>
              <a:rPr lang="en-IN" dirty="0">
                <a:latin typeface="Calibri" panose="020F0502020204030204" pitchFamily="34" charset="0"/>
                <a:ea typeface="Calibri" panose="020F0502020204030204" pitchFamily="34" charset="0"/>
                <a:cs typeface="Times New Roman" panose="02020603050405020304" pitchFamily="18" charset="0"/>
              </a:rPr>
              <a:t> </a:t>
            </a:r>
            <a:r>
              <a:rPr lang="en-IN" dirty="0" err="1">
                <a:latin typeface="Calibri" panose="020F0502020204030204" pitchFamily="34" charset="0"/>
                <a:ea typeface="Calibri" panose="020F0502020204030204" pitchFamily="34" charset="0"/>
                <a:cs typeface="Times New Roman" panose="02020603050405020304" pitchFamily="18" charset="0"/>
              </a:rPr>
              <a:t>ProductID</a:t>
            </a:r>
            <a:r>
              <a:rPr lang="en-IN" dirty="0">
                <a:latin typeface="Calibri" panose="020F0502020204030204" pitchFamily="34" charset="0"/>
                <a:ea typeface="Calibri" panose="020F0502020204030204" pitchFamily="34" charset="0"/>
                <a:cs typeface="Times New Roman" panose="02020603050405020304" pitchFamily="18" charset="0"/>
              </a:rPr>
              <a:t>, SUM(Quantity) AS </a:t>
            </a:r>
            <a:r>
              <a:rPr lang="en-IN" dirty="0" err="1">
                <a:latin typeface="Calibri" panose="020F0502020204030204" pitchFamily="34" charset="0"/>
                <a:ea typeface="Calibri" panose="020F0502020204030204" pitchFamily="34" charset="0"/>
                <a:cs typeface="Times New Roman" panose="02020603050405020304" pitchFamily="18" charset="0"/>
              </a:rPr>
              <a:t>TotalQuantity</a:t>
            </a:r>
            <a:r>
              <a:rPr lang="en-IN" dirty="0">
                <a:latin typeface="Calibri" panose="020F0502020204030204" pitchFamily="34" charset="0"/>
                <a:ea typeface="Calibri" panose="020F0502020204030204" pitchFamily="34" charset="0"/>
                <a:cs typeface="Times New Roman" panose="02020603050405020304" pitchFamily="18" charset="0"/>
              </a:rPr>
              <a:t>, COUNT(*) AS </a:t>
            </a:r>
            <a:r>
              <a:rPr lang="en-IN" dirty="0" err="1">
                <a:latin typeface="Calibri" panose="020F0502020204030204" pitchFamily="34" charset="0"/>
                <a:ea typeface="Calibri" panose="020F0502020204030204" pitchFamily="34" charset="0"/>
                <a:cs typeface="Times New Roman" panose="02020603050405020304" pitchFamily="18" charset="0"/>
              </a:rPr>
              <a:t>NumberOfOrders</a:t>
            </a:r>
            <a:r>
              <a:rPr lang="en-IN" dirty="0">
                <a:latin typeface="Calibri" panose="020F0502020204030204" pitchFamily="34" charset="0"/>
                <a:ea typeface="Calibri" panose="020F0502020204030204" pitchFamily="34" charset="0"/>
                <a:cs typeface="Times New Roman" panose="02020603050405020304" pitchFamily="18" charset="0"/>
              </a:rPr>
              <a:t>: The `SELECT` clause specifies the columns to be included in the result. Here, it includes `</a:t>
            </a:r>
            <a:r>
              <a:rPr lang="en-IN" dirty="0" err="1">
                <a:latin typeface="Calibri" panose="020F0502020204030204" pitchFamily="34" charset="0"/>
                <a:ea typeface="Calibri" panose="020F0502020204030204" pitchFamily="34" charset="0"/>
                <a:cs typeface="Times New Roman" panose="02020603050405020304" pitchFamily="18" charset="0"/>
              </a:rPr>
              <a:t>ProductID</a:t>
            </a:r>
            <a:r>
              <a:rPr lang="en-IN" dirty="0">
                <a:latin typeface="Calibri" panose="020F0502020204030204" pitchFamily="34" charset="0"/>
                <a:ea typeface="Calibri" panose="020F0502020204030204" pitchFamily="34" charset="0"/>
                <a:cs typeface="Times New Roman" panose="02020603050405020304" pitchFamily="18" charset="0"/>
              </a:rPr>
              <a:t>`, `SUM(Quantity)` as `</a:t>
            </a:r>
            <a:r>
              <a:rPr lang="en-IN" dirty="0" err="1">
                <a:latin typeface="Calibri" panose="020F0502020204030204" pitchFamily="34" charset="0"/>
                <a:ea typeface="Calibri" panose="020F0502020204030204" pitchFamily="34" charset="0"/>
                <a:cs typeface="Times New Roman" panose="02020603050405020304" pitchFamily="18" charset="0"/>
              </a:rPr>
              <a:t>TotalQuantity</a:t>
            </a:r>
            <a:r>
              <a:rPr lang="en-IN" dirty="0">
                <a:latin typeface="Calibri" panose="020F0502020204030204" pitchFamily="34" charset="0"/>
                <a:ea typeface="Calibri" panose="020F0502020204030204" pitchFamily="34" charset="0"/>
                <a:cs typeface="Times New Roman" panose="02020603050405020304" pitchFamily="18" charset="0"/>
              </a:rPr>
              <a:t>`, and `COUNT(*)` as `</a:t>
            </a:r>
            <a:r>
              <a:rPr lang="en-IN" dirty="0" err="1">
                <a:latin typeface="Calibri" panose="020F0502020204030204" pitchFamily="34" charset="0"/>
                <a:ea typeface="Calibri" panose="020F0502020204030204" pitchFamily="34" charset="0"/>
                <a:cs typeface="Times New Roman" panose="02020603050405020304" pitchFamily="18" charset="0"/>
              </a:rPr>
              <a:t>NumberOfOrders</a:t>
            </a:r>
            <a:r>
              <a:rPr lang="en-IN" dirty="0">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6. </a:t>
            </a:r>
            <a:r>
              <a:rPr lang="en-IN" b="1" dirty="0">
                <a:latin typeface="Calibri" panose="020F0502020204030204" pitchFamily="34" charset="0"/>
                <a:ea typeface="Calibri" panose="020F0502020204030204" pitchFamily="34" charset="0"/>
                <a:cs typeface="Times New Roman" panose="02020603050405020304" pitchFamily="18" charset="0"/>
              </a:rPr>
              <a:t>ORDER BY </a:t>
            </a:r>
            <a:r>
              <a:rPr lang="en-IN" dirty="0" err="1">
                <a:latin typeface="Calibri" panose="020F0502020204030204" pitchFamily="34" charset="0"/>
                <a:ea typeface="Calibri" panose="020F0502020204030204" pitchFamily="34" charset="0"/>
                <a:cs typeface="Times New Roman" panose="02020603050405020304" pitchFamily="18" charset="0"/>
              </a:rPr>
              <a:t>TotalQuantity</a:t>
            </a:r>
            <a:r>
              <a:rPr lang="en-IN" dirty="0">
                <a:latin typeface="Calibri" panose="020F0502020204030204" pitchFamily="34" charset="0"/>
                <a:ea typeface="Calibri" panose="020F0502020204030204" pitchFamily="34" charset="0"/>
                <a:cs typeface="Times New Roman" panose="02020603050405020304" pitchFamily="18" charset="0"/>
              </a:rPr>
              <a:t> DESC: The results are sorted by `</a:t>
            </a:r>
            <a:r>
              <a:rPr lang="en-IN" dirty="0" err="1">
                <a:latin typeface="Calibri" panose="020F0502020204030204" pitchFamily="34" charset="0"/>
                <a:ea typeface="Calibri" panose="020F0502020204030204" pitchFamily="34" charset="0"/>
                <a:cs typeface="Times New Roman" panose="02020603050405020304" pitchFamily="18" charset="0"/>
              </a:rPr>
              <a:t>TotalQuantity</a:t>
            </a:r>
            <a:r>
              <a:rPr lang="en-IN" dirty="0">
                <a:latin typeface="Calibri" panose="020F0502020204030204" pitchFamily="34" charset="0"/>
                <a:ea typeface="Calibri" panose="020F0502020204030204" pitchFamily="34" charset="0"/>
                <a:cs typeface="Times New Roman" panose="02020603050405020304" pitchFamily="18" charset="0"/>
              </a:rPr>
              <a:t>` in descending order.</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7. </a:t>
            </a:r>
            <a:r>
              <a:rPr lang="en-IN" b="1" dirty="0">
                <a:latin typeface="Calibri" panose="020F0502020204030204" pitchFamily="34" charset="0"/>
                <a:ea typeface="Calibri" panose="020F0502020204030204" pitchFamily="34" charset="0"/>
                <a:cs typeface="Times New Roman" panose="02020603050405020304" pitchFamily="18" charset="0"/>
              </a:rPr>
              <a:t>LIMIT</a:t>
            </a:r>
            <a:r>
              <a:rPr lang="en-IN" dirty="0">
                <a:latin typeface="Calibri" panose="020F0502020204030204" pitchFamily="34" charset="0"/>
                <a:ea typeface="Calibri" panose="020F0502020204030204" pitchFamily="34" charset="0"/>
                <a:cs typeface="Times New Roman" panose="02020603050405020304" pitchFamily="18" charset="0"/>
              </a:rPr>
              <a:t> 7: Finally, the `LIMIT` clause restricts the output to the top 7 rows based on the sorting order.</a:t>
            </a:r>
          </a:p>
        </p:txBody>
      </p:sp>
    </p:spTree>
    <p:extLst>
      <p:ext uri="{BB962C8B-B14F-4D97-AF65-F5344CB8AC3E}">
        <p14:creationId xmlns:p14="http://schemas.microsoft.com/office/powerpoint/2010/main" val="3017889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SAMPLE TABLES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7</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4117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F9CF666A-F8D8-4157-9B23-9BF93304AA8A}"/>
              </a:ext>
            </a:extLst>
          </p:cNvPr>
          <p:cNvPicPr>
            <a:picLocks noChangeAspect="1"/>
          </p:cNvPicPr>
          <p:nvPr/>
        </p:nvPicPr>
        <p:blipFill rotWithShape="1">
          <a:blip r:embed="rId2"/>
          <a:srcRect t="16347" r="60340" b="57175"/>
          <a:stretch/>
        </p:blipFill>
        <p:spPr>
          <a:xfrm>
            <a:off x="2257338" y="1988126"/>
            <a:ext cx="7677324" cy="2881746"/>
          </a:xfrm>
          <a:prstGeom prst="rect">
            <a:avLst/>
          </a:prstGeom>
          <a:ln>
            <a:solidFill>
              <a:srgbClr val="00B0F0"/>
            </a:solidFill>
          </a:ln>
        </p:spPr>
      </p:pic>
    </p:spTree>
    <p:extLst>
      <p:ext uri="{BB962C8B-B14F-4D97-AF65-F5344CB8AC3E}">
        <p14:creationId xmlns:p14="http://schemas.microsoft.com/office/powerpoint/2010/main" val="3826986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ECC9DDB-F3CC-4072-A65C-29988C35CDCF}"/>
              </a:ext>
            </a:extLst>
          </p:cNvPr>
          <p:cNvPicPr>
            <a:picLocks noChangeAspect="1"/>
          </p:cNvPicPr>
          <p:nvPr/>
        </p:nvPicPr>
        <p:blipFill rotWithShape="1">
          <a:blip r:embed="rId2"/>
          <a:srcRect l="14318" t="32314" r="52727" b="30229"/>
          <a:stretch/>
        </p:blipFill>
        <p:spPr>
          <a:xfrm>
            <a:off x="1162052" y="135675"/>
            <a:ext cx="6151419" cy="3931000"/>
          </a:xfrm>
          <a:prstGeom prst="rect">
            <a:avLst/>
          </a:prstGeom>
          <a:ln>
            <a:solidFill>
              <a:srgbClr val="00B0F0"/>
            </a:solidFill>
          </a:ln>
        </p:spPr>
      </p:pic>
      <p:pic>
        <p:nvPicPr>
          <p:cNvPr id="7" name="Picture 6">
            <a:extLst>
              <a:ext uri="{FF2B5EF4-FFF2-40B4-BE49-F238E27FC236}">
                <a16:creationId xmlns:a16="http://schemas.microsoft.com/office/drawing/2014/main" id="{A715D3E2-F38E-437C-B7B3-118E1332FE5F}"/>
              </a:ext>
            </a:extLst>
          </p:cNvPr>
          <p:cNvPicPr>
            <a:picLocks noChangeAspect="1"/>
          </p:cNvPicPr>
          <p:nvPr/>
        </p:nvPicPr>
        <p:blipFill rotWithShape="1">
          <a:blip r:embed="rId3"/>
          <a:srcRect l="14546" t="49975" r="54090" b="29578"/>
          <a:stretch/>
        </p:blipFill>
        <p:spPr>
          <a:xfrm>
            <a:off x="5243841" y="4245205"/>
            <a:ext cx="6497783" cy="2381585"/>
          </a:xfrm>
          <a:prstGeom prst="rect">
            <a:avLst/>
          </a:prstGeom>
          <a:ln>
            <a:solidFill>
              <a:srgbClr val="00B0F0"/>
            </a:solidFill>
          </a:ln>
        </p:spPr>
      </p:pic>
    </p:spTree>
    <p:extLst>
      <p:ext uri="{BB962C8B-B14F-4D97-AF65-F5344CB8AC3E}">
        <p14:creationId xmlns:p14="http://schemas.microsoft.com/office/powerpoint/2010/main" val="7918886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 name="Picture 4">
            <a:extLst>
              <a:ext uri="{FF2B5EF4-FFF2-40B4-BE49-F238E27FC236}">
                <a16:creationId xmlns:a16="http://schemas.microsoft.com/office/drawing/2014/main" id="{C9D9C55E-726B-465F-86D0-5C3ACCAD1965}"/>
              </a:ext>
            </a:extLst>
          </p:cNvPr>
          <p:cNvPicPr>
            <a:picLocks noChangeAspect="1"/>
          </p:cNvPicPr>
          <p:nvPr/>
        </p:nvPicPr>
        <p:blipFill rotWithShape="1">
          <a:blip r:embed="rId2"/>
          <a:srcRect l="14217" t="22873" r="18060" b="36312"/>
          <a:stretch/>
        </p:blipFill>
        <p:spPr>
          <a:xfrm>
            <a:off x="1446663" y="1596789"/>
            <a:ext cx="10029095" cy="3398292"/>
          </a:xfrm>
          <a:prstGeom prst="rect">
            <a:avLst/>
          </a:prstGeom>
          <a:ln>
            <a:solidFill>
              <a:srgbClr val="00B0F0"/>
            </a:solidFill>
          </a:ln>
        </p:spPr>
      </p:pic>
    </p:spTree>
    <p:extLst>
      <p:ext uri="{BB962C8B-B14F-4D97-AF65-F5344CB8AC3E}">
        <p14:creationId xmlns:p14="http://schemas.microsoft.com/office/powerpoint/2010/main" val="141031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052944" y="401781"/>
            <a:ext cx="10487891" cy="707886"/>
          </a:xfrm>
          <a:prstGeom prst="rect">
            <a:avLst/>
          </a:prstGeom>
        </p:spPr>
        <p:txBody>
          <a:bodyPr wrap="square">
            <a:spAutoFit/>
          </a:bodyPr>
          <a:lstStyle/>
          <a:p>
            <a:r>
              <a:rPr lang="en-IN" sz="2000" dirty="0"/>
              <a:t>After starting the installation process, you will get windows popup to allow to make changes, click it as </a:t>
            </a:r>
            <a:r>
              <a:rPr lang="en-IN" sz="2000" b="1" dirty="0"/>
              <a:t>YES</a:t>
            </a:r>
            <a:r>
              <a:rPr lang="en-IN" sz="2000" dirty="0"/>
              <a:t>. Then Set setup type as </a:t>
            </a:r>
            <a:r>
              <a:rPr lang="en-IN" sz="2000" b="1" dirty="0"/>
              <a:t>CUSTOM</a:t>
            </a:r>
            <a:r>
              <a:rPr lang="en-IN" sz="2000" dirty="0"/>
              <a:t> as we need to select which products we need. And </a:t>
            </a:r>
            <a:r>
              <a:rPr lang="en-IN" sz="2000" b="1" dirty="0"/>
              <a:t>NEXT</a:t>
            </a:r>
          </a:p>
        </p:txBody>
      </p:sp>
      <p:pic>
        <p:nvPicPr>
          <p:cNvPr id="4" name="Picture 3">
            <a:extLst>
              <a:ext uri="{FF2B5EF4-FFF2-40B4-BE49-F238E27FC236}">
                <a16:creationId xmlns:a16="http://schemas.microsoft.com/office/drawing/2014/main" id="{213D888A-52E8-47EA-BAC6-B3C907AEEEFD}"/>
              </a:ext>
            </a:extLst>
          </p:cNvPr>
          <p:cNvPicPr>
            <a:picLocks noChangeAspect="1"/>
          </p:cNvPicPr>
          <p:nvPr/>
        </p:nvPicPr>
        <p:blipFill rotWithShape="1">
          <a:blip r:embed="rId2">
            <a:extLst>
              <a:ext uri="{28A0092B-C50C-407E-A947-70E740481C1C}">
                <a14:useLocalDpi xmlns:a14="http://schemas.microsoft.com/office/drawing/2010/main" val="0"/>
              </a:ext>
            </a:extLst>
          </a:blip>
          <a:srcRect l="21137" t="8465" r="21704" b="15372"/>
          <a:stretch/>
        </p:blipFill>
        <p:spPr>
          <a:xfrm>
            <a:off x="2535382" y="1288473"/>
            <a:ext cx="7121236" cy="5334894"/>
          </a:xfrm>
          <a:prstGeom prst="rect">
            <a:avLst/>
          </a:prstGeom>
          <a:ln>
            <a:solidFill>
              <a:srgbClr val="00B0F0"/>
            </a:solidFill>
          </a:ln>
        </p:spPr>
      </p:pic>
      <p:sp>
        <p:nvSpPr>
          <p:cNvPr id="6" name="Rectangle 5">
            <a:extLst>
              <a:ext uri="{FF2B5EF4-FFF2-40B4-BE49-F238E27FC236}">
                <a16:creationId xmlns:a16="http://schemas.microsoft.com/office/drawing/2014/main" id="{7316B4D8-CEFF-4F1A-8035-2C37C46013D7}"/>
              </a:ext>
            </a:extLst>
          </p:cNvPr>
          <p:cNvSpPr/>
          <p:nvPr/>
        </p:nvSpPr>
        <p:spPr>
          <a:xfrm>
            <a:off x="4641273" y="4530436"/>
            <a:ext cx="2286000" cy="94210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879570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6F3D85FD-E88E-4211-8973-49BE3FBF003B}"/>
              </a:ext>
            </a:extLst>
          </p:cNvPr>
          <p:cNvPicPr>
            <a:picLocks noChangeAspect="1"/>
          </p:cNvPicPr>
          <p:nvPr/>
        </p:nvPicPr>
        <p:blipFill rotWithShape="1">
          <a:blip r:embed="rId2"/>
          <a:srcRect l="14664" t="43379" r="29030" b="17597"/>
          <a:stretch/>
        </p:blipFill>
        <p:spPr>
          <a:xfrm>
            <a:off x="1228727" y="1328246"/>
            <a:ext cx="10782424" cy="4201506"/>
          </a:xfrm>
          <a:prstGeom prst="rect">
            <a:avLst/>
          </a:prstGeom>
          <a:ln>
            <a:solidFill>
              <a:srgbClr val="00B0F0"/>
            </a:solidFill>
          </a:ln>
        </p:spPr>
      </p:pic>
    </p:spTree>
    <p:extLst>
      <p:ext uri="{BB962C8B-B14F-4D97-AF65-F5344CB8AC3E}">
        <p14:creationId xmlns:p14="http://schemas.microsoft.com/office/powerpoint/2010/main" val="24385148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JOINS</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8</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092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773382" y="1482437"/>
            <a:ext cx="9360131" cy="2554545"/>
          </a:xfrm>
          <a:prstGeom prst="rect">
            <a:avLst/>
          </a:prstGeom>
          <a:noFill/>
        </p:spPr>
        <p:txBody>
          <a:bodyPr wrap="square" rtlCol="0">
            <a:spAutoFit/>
          </a:bodyPr>
          <a:lstStyle/>
          <a:p>
            <a:r>
              <a:rPr lang="en-US" sz="2000" b="1" dirty="0"/>
              <a:t>Cardinality</a:t>
            </a:r>
            <a:r>
              <a:rPr lang="en-US" sz="2000" dirty="0"/>
              <a:t> means relationship between two tables.</a:t>
            </a:r>
          </a:p>
          <a:p>
            <a:endParaRPr lang="en-US" sz="2000" dirty="0"/>
          </a:p>
          <a:p>
            <a:r>
              <a:rPr lang="en-US" sz="2000" dirty="0"/>
              <a:t>There are </a:t>
            </a:r>
            <a:r>
              <a:rPr lang="en-US" sz="2000" b="1" dirty="0"/>
              <a:t>three types </a:t>
            </a:r>
            <a:r>
              <a:rPr lang="en-US" sz="2000" dirty="0"/>
              <a:t>of relationships—</a:t>
            </a:r>
          </a:p>
          <a:p>
            <a:pPr marL="342900" indent="-342900">
              <a:buFont typeface="Arial" panose="020B0604020202020204" pitchFamily="34" charset="0"/>
              <a:buChar char="•"/>
            </a:pPr>
            <a:r>
              <a:rPr lang="en-US" sz="2000" dirty="0"/>
              <a:t>1 – 1  </a:t>
            </a:r>
            <a:r>
              <a:rPr lang="en-US" sz="2000" dirty="0">
                <a:sym typeface="Wingdings" panose="05000000000000000000" pitchFamily="2" charset="2"/>
              </a:rPr>
              <a:t> one value from table1 matched with one value from table 2</a:t>
            </a:r>
            <a:endParaRPr lang="en-US" sz="2000" dirty="0"/>
          </a:p>
          <a:p>
            <a:pPr marL="342900" indent="-342900">
              <a:buFont typeface="Arial" panose="020B0604020202020204" pitchFamily="34" charset="0"/>
              <a:buChar char="•"/>
            </a:pPr>
            <a:r>
              <a:rPr lang="en-US" sz="2000" dirty="0"/>
              <a:t>1 -- *  </a:t>
            </a:r>
            <a:r>
              <a:rPr lang="en-US" sz="2000" dirty="0">
                <a:sym typeface="Wingdings" panose="05000000000000000000" pitchFamily="2" charset="2"/>
              </a:rPr>
              <a:t> one value from table1 matched with multiple values from table 2</a:t>
            </a:r>
            <a:endParaRPr lang="en-US" sz="2000" dirty="0"/>
          </a:p>
          <a:p>
            <a:pPr marL="342900" indent="-342900">
              <a:buFont typeface="Arial" panose="020B0604020202020204" pitchFamily="34" charset="0"/>
              <a:buChar char="•"/>
            </a:pPr>
            <a:r>
              <a:rPr lang="en-US" sz="2000" dirty="0"/>
              <a:t>* -- *  </a:t>
            </a:r>
            <a:r>
              <a:rPr lang="en-US" sz="2000" dirty="0">
                <a:sym typeface="Wingdings" panose="05000000000000000000" pitchFamily="2" charset="2"/>
              </a:rPr>
              <a:t> multiple values from table1 matched with multiple values from table 2</a:t>
            </a:r>
          </a:p>
          <a:p>
            <a:pPr marL="342900" indent="-342900">
              <a:buFont typeface="Arial" panose="020B0604020202020204" pitchFamily="34" charset="0"/>
              <a:buChar char="•"/>
            </a:pPr>
            <a:endParaRPr lang="en-US" sz="2000" dirty="0">
              <a:sym typeface="Wingdings" panose="05000000000000000000" pitchFamily="2" charset="2"/>
            </a:endParaRPr>
          </a:p>
          <a:p>
            <a:r>
              <a:rPr lang="en-US" sz="2000" dirty="0">
                <a:sym typeface="Wingdings" panose="05000000000000000000" pitchFamily="2" charset="2"/>
              </a:rPr>
              <a:t>(1  one,  *  many)</a:t>
            </a:r>
          </a:p>
        </p:txBody>
      </p:sp>
      <p:sp>
        <p:nvSpPr>
          <p:cNvPr id="11" name="Rectangle 10">
            <a:extLst>
              <a:ext uri="{FF2B5EF4-FFF2-40B4-BE49-F238E27FC236}">
                <a16:creationId xmlns:a16="http://schemas.microsoft.com/office/drawing/2014/main" id="{2C35D710-094D-4B86-89B6-5B655B0E71D6}"/>
              </a:ext>
            </a:extLst>
          </p:cNvPr>
          <p:cNvSpPr/>
          <p:nvPr/>
        </p:nvSpPr>
        <p:spPr>
          <a:xfrm>
            <a:off x="1228727" y="572731"/>
            <a:ext cx="2125610" cy="461665"/>
          </a:xfrm>
          <a:prstGeom prst="rect">
            <a:avLst/>
          </a:prstGeom>
        </p:spPr>
        <p:txBody>
          <a:bodyPr wrap="square">
            <a:spAutoFit/>
          </a:bodyPr>
          <a:lstStyle/>
          <a:p>
            <a:r>
              <a:rPr lang="en-US" sz="2400" b="1" dirty="0"/>
              <a:t>Cardinality</a:t>
            </a:r>
            <a:r>
              <a:rPr lang="en-US" sz="2000" dirty="0"/>
              <a:t> </a:t>
            </a:r>
          </a:p>
        </p:txBody>
      </p:sp>
    </p:spTree>
    <p:extLst>
      <p:ext uri="{BB962C8B-B14F-4D97-AF65-F5344CB8AC3E}">
        <p14:creationId xmlns:p14="http://schemas.microsoft.com/office/powerpoint/2010/main" val="38834104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773382" y="803564"/>
            <a:ext cx="9360131" cy="5324535"/>
          </a:xfrm>
          <a:prstGeom prst="rect">
            <a:avLst/>
          </a:prstGeom>
          <a:noFill/>
        </p:spPr>
        <p:txBody>
          <a:bodyPr wrap="square" rtlCol="0">
            <a:spAutoFit/>
          </a:bodyPr>
          <a:lstStyle/>
          <a:p>
            <a:r>
              <a:rPr lang="en-US" sz="2000" dirty="0"/>
              <a:t>Joins are used to retrieve data from multiple tables.</a:t>
            </a:r>
          </a:p>
          <a:p>
            <a:r>
              <a:rPr lang="en-US" sz="2000" dirty="0"/>
              <a:t>Join is a method of </a:t>
            </a:r>
            <a:r>
              <a:rPr lang="en-US" sz="2000" b="1" dirty="0"/>
              <a:t>combining information from two tables.</a:t>
            </a:r>
          </a:p>
          <a:p>
            <a:endParaRPr lang="en-US" sz="2000" dirty="0"/>
          </a:p>
          <a:p>
            <a:r>
              <a:rPr lang="en-US" sz="2000" dirty="0"/>
              <a:t>There are mainly two types of Joins—</a:t>
            </a:r>
          </a:p>
          <a:p>
            <a:pPr marL="342900" indent="-342900">
              <a:buFont typeface="Arial" panose="020B0604020202020204" pitchFamily="34" charset="0"/>
              <a:buChar char="•"/>
            </a:pPr>
            <a:r>
              <a:rPr lang="en-US" sz="2000" dirty="0"/>
              <a:t>Inner join (matching values)</a:t>
            </a:r>
          </a:p>
          <a:p>
            <a:pPr marL="342900" indent="-342900">
              <a:buFont typeface="Arial" panose="020B0604020202020204" pitchFamily="34" charset="0"/>
              <a:buChar char="•"/>
            </a:pPr>
            <a:r>
              <a:rPr lang="en-US" sz="2000" dirty="0"/>
              <a:t>Outer join (matching + unmatching values)</a:t>
            </a:r>
          </a:p>
          <a:p>
            <a:pPr marL="800100" lvl="1" indent="-342900">
              <a:buFont typeface="Arial" panose="020B0604020202020204" pitchFamily="34" charset="0"/>
              <a:buChar char="•"/>
            </a:pPr>
            <a:r>
              <a:rPr lang="en-US" sz="2000" dirty="0"/>
              <a:t>Left outer join</a:t>
            </a:r>
          </a:p>
          <a:p>
            <a:pPr marL="800100" lvl="1" indent="-342900">
              <a:buFont typeface="Arial" panose="020B0604020202020204" pitchFamily="34" charset="0"/>
              <a:buChar char="•"/>
            </a:pPr>
            <a:r>
              <a:rPr lang="en-US" sz="2000" dirty="0"/>
              <a:t>Right outer join</a:t>
            </a:r>
          </a:p>
          <a:p>
            <a:pPr marL="800100" lvl="1" indent="-342900">
              <a:buFont typeface="Arial" panose="020B0604020202020204" pitchFamily="34" charset="0"/>
              <a:buChar char="•"/>
            </a:pPr>
            <a:r>
              <a:rPr lang="en-US" sz="2000" dirty="0"/>
              <a:t>Full outer join</a:t>
            </a:r>
          </a:p>
          <a:p>
            <a:pPr marL="342900" lvl="1" indent="-342900">
              <a:buFont typeface="Arial" panose="020B0604020202020204" pitchFamily="34" charset="0"/>
              <a:buChar char="•"/>
            </a:pPr>
            <a:r>
              <a:rPr lang="en-US" sz="2000" dirty="0"/>
              <a:t>Cross join</a:t>
            </a:r>
          </a:p>
          <a:p>
            <a:pPr marL="342900" lvl="1" indent="-342900">
              <a:buFont typeface="Arial" panose="020B0604020202020204" pitchFamily="34" charset="0"/>
              <a:buChar char="•"/>
            </a:pPr>
            <a:r>
              <a:rPr lang="en-US" sz="2000" dirty="0"/>
              <a:t>Self join</a:t>
            </a:r>
          </a:p>
          <a:p>
            <a:pPr marL="0" lvl="1"/>
            <a:endParaRPr lang="en-US" sz="2000" b="1" dirty="0"/>
          </a:p>
          <a:p>
            <a:pPr marL="0" lvl="1"/>
            <a:r>
              <a:rPr lang="en-US" sz="2000" b="1" dirty="0"/>
              <a:t>Syntax</a:t>
            </a:r>
            <a:r>
              <a:rPr lang="en-US" sz="2000" dirty="0"/>
              <a:t>—</a:t>
            </a:r>
          </a:p>
          <a:p>
            <a:pPr marL="0" lvl="1"/>
            <a:r>
              <a:rPr lang="en-US" sz="2000" dirty="0"/>
              <a:t>SELECT </a:t>
            </a:r>
            <a:r>
              <a:rPr lang="en-US" sz="2000" dirty="0" err="1"/>
              <a:t>colnames</a:t>
            </a:r>
            <a:r>
              <a:rPr lang="en-US" sz="2000" dirty="0"/>
              <a:t>,..,..</a:t>
            </a:r>
          </a:p>
          <a:p>
            <a:pPr marL="0" lvl="1"/>
            <a:r>
              <a:rPr lang="en-US" sz="2000" dirty="0"/>
              <a:t>FROM table1 AS t1</a:t>
            </a:r>
          </a:p>
          <a:p>
            <a:pPr marL="0" lvl="1"/>
            <a:r>
              <a:rPr lang="en-US" sz="2000" b="1" dirty="0"/>
              <a:t>JOIN</a:t>
            </a:r>
            <a:r>
              <a:rPr lang="en-US" sz="2000" dirty="0"/>
              <a:t> table2 AS t2</a:t>
            </a:r>
          </a:p>
          <a:p>
            <a:pPr marL="0" lvl="1"/>
            <a:r>
              <a:rPr lang="en-US" sz="2000" b="1" dirty="0"/>
              <a:t>ON</a:t>
            </a:r>
            <a:r>
              <a:rPr lang="en-US" sz="2000" dirty="0"/>
              <a:t> condition;</a:t>
            </a:r>
            <a:endParaRPr lang="en-IN" sz="2000" dirty="0"/>
          </a:p>
        </p:txBody>
      </p:sp>
      <p:sp>
        <p:nvSpPr>
          <p:cNvPr id="10" name="Rectangle 9">
            <a:extLst>
              <a:ext uri="{FF2B5EF4-FFF2-40B4-BE49-F238E27FC236}">
                <a16:creationId xmlns:a16="http://schemas.microsoft.com/office/drawing/2014/main" id="{EBDB3BC9-21E7-46F0-AE56-9777973B1CB4}"/>
              </a:ext>
            </a:extLst>
          </p:cNvPr>
          <p:cNvSpPr/>
          <p:nvPr/>
        </p:nvSpPr>
        <p:spPr>
          <a:xfrm>
            <a:off x="1228727" y="341899"/>
            <a:ext cx="2125610" cy="461665"/>
          </a:xfrm>
          <a:prstGeom prst="rect">
            <a:avLst/>
          </a:prstGeom>
        </p:spPr>
        <p:txBody>
          <a:bodyPr wrap="square">
            <a:spAutoFit/>
          </a:bodyPr>
          <a:lstStyle/>
          <a:p>
            <a:r>
              <a:rPr lang="en-US" sz="2400" b="1" dirty="0"/>
              <a:t>Joins</a:t>
            </a:r>
            <a:r>
              <a:rPr lang="en-US" sz="2000" dirty="0"/>
              <a:t> </a:t>
            </a:r>
          </a:p>
        </p:txBody>
      </p:sp>
    </p:spTree>
    <p:extLst>
      <p:ext uri="{BB962C8B-B14F-4D97-AF65-F5344CB8AC3E}">
        <p14:creationId xmlns:p14="http://schemas.microsoft.com/office/powerpoint/2010/main" val="639040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C043524-910C-4F32-8E15-852E6C8523E2}"/>
              </a:ext>
            </a:extLst>
          </p:cNvPr>
          <p:cNvSpPr txBox="1"/>
          <p:nvPr/>
        </p:nvSpPr>
        <p:spPr>
          <a:xfrm>
            <a:off x="1541243" y="929927"/>
            <a:ext cx="9360131" cy="400110"/>
          </a:xfrm>
          <a:prstGeom prst="rect">
            <a:avLst/>
          </a:prstGeom>
          <a:noFill/>
        </p:spPr>
        <p:txBody>
          <a:bodyPr wrap="square" rtlCol="0">
            <a:spAutoFit/>
          </a:bodyPr>
          <a:lstStyle/>
          <a:p>
            <a:r>
              <a:rPr lang="en-US" sz="2000" dirty="0"/>
              <a:t>Returns records that have matching values in both tables</a:t>
            </a:r>
          </a:p>
        </p:txBody>
      </p:sp>
      <p:sp>
        <p:nvSpPr>
          <p:cNvPr id="10" name="Rectangle 9">
            <a:extLst>
              <a:ext uri="{FF2B5EF4-FFF2-40B4-BE49-F238E27FC236}">
                <a16:creationId xmlns:a16="http://schemas.microsoft.com/office/drawing/2014/main" id="{EBDB3BC9-21E7-46F0-AE56-9777973B1CB4}"/>
              </a:ext>
            </a:extLst>
          </p:cNvPr>
          <p:cNvSpPr/>
          <p:nvPr/>
        </p:nvSpPr>
        <p:spPr>
          <a:xfrm>
            <a:off x="1228727" y="341899"/>
            <a:ext cx="2125610" cy="461665"/>
          </a:xfrm>
          <a:prstGeom prst="rect">
            <a:avLst/>
          </a:prstGeom>
        </p:spPr>
        <p:txBody>
          <a:bodyPr wrap="square">
            <a:spAutoFit/>
          </a:bodyPr>
          <a:lstStyle/>
          <a:p>
            <a:r>
              <a:rPr lang="en-US" sz="2400" b="1" dirty="0"/>
              <a:t>Inner Join</a:t>
            </a:r>
            <a:r>
              <a:rPr lang="en-US" sz="2000" dirty="0"/>
              <a:t> </a:t>
            </a:r>
          </a:p>
        </p:txBody>
      </p:sp>
      <p:sp>
        <p:nvSpPr>
          <p:cNvPr id="11" name="TextBox 10">
            <a:extLst>
              <a:ext uri="{FF2B5EF4-FFF2-40B4-BE49-F238E27FC236}">
                <a16:creationId xmlns:a16="http://schemas.microsoft.com/office/drawing/2014/main" id="{55E010D5-35CB-4864-BF3C-868D66EED306}"/>
              </a:ext>
            </a:extLst>
          </p:cNvPr>
          <p:cNvSpPr txBox="1"/>
          <p:nvPr/>
        </p:nvSpPr>
        <p:spPr>
          <a:xfrm>
            <a:off x="1541243" y="2044428"/>
            <a:ext cx="9360131" cy="400110"/>
          </a:xfrm>
          <a:prstGeom prst="rect">
            <a:avLst/>
          </a:prstGeom>
          <a:noFill/>
        </p:spPr>
        <p:txBody>
          <a:bodyPr wrap="square" rtlCol="0">
            <a:spAutoFit/>
          </a:bodyPr>
          <a:lstStyle/>
          <a:p>
            <a:r>
              <a:rPr lang="en-US" sz="2000" dirty="0"/>
              <a:t>Returns all records from the left table, and the matched records from the right table</a:t>
            </a:r>
          </a:p>
        </p:txBody>
      </p:sp>
      <p:sp>
        <p:nvSpPr>
          <p:cNvPr id="12" name="Rectangle 11">
            <a:extLst>
              <a:ext uri="{FF2B5EF4-FFF2-40B4-BE49-F238E27FC236}">
                <a16:creationId xmlns:a16="http://schemas.microsoft.com/office/drawing/2014/main" id="{F16B8390-A77B-4BE6-8074-A3902BB41932}"/>
              </a:ext>
            </a:extLst>
          </p:cNvPr>
          <p:cNvSpPr/>
          <p:nvPr/>
        </p:nvSpPr>
        <p:spPr>
          <a:xfrm>
            <a:off x="1228727" y="1456400"/>
            <a:ext cx="2125610" cy="461665"/>
          </a:xfrm>
          <a:prstGeom prst="rect">
            <a:avLst/>
          </a:prstGeom>
        </p:spPr>
        <p:txBody>
          <a:bodyPr wrap="square">
            <a:spAutoFit/>
          </a:bodyPr>
          <a:lstStyle/>
          <a:p>
            <a:r>
              <a:rPr lang="en-US" sz="2400" b="1" dirty="0"/>
              <a:t>Left Outer Join</a:t>
            </a:r>
            <a:r>
              <a:rPr lang="en-US" sz="2000" dirty="0"/>
              <a:t> </a:t>
            </a:r>
          </a:p>
        </p:txBody>
      </p:sp>
      <p:sp>
        <p:nvSpPr>
          <p:cNvPr id="15" name="TextBox 14">
            <a:extLst>
              <a:ext uri="{FF2B5EF4-FFF2-40B4-BE49-F238E27FC236}">
                <a16:creationId xmlns:a16="http://schemas.microsoft.com/office/drawing/2014/main" id="{196D1D91-EF26-41CA-944B-1B0F44E78CA9}"/>
              </a:ext>
            </a:extLst>
          </p:cNvPr>
          <p:cNvSpPr txBox="1"/>
          <p:nvPr/>
        </p:nvSpPr>
        <p:spPr>
          <a:xfrm>
            <a:off x="1541243" y="3158930"/>
            <a:ext cx="9360131" cy="400110"/>
          </a:xfrm>
          <a:prstGeom prst="rect">
            <a:avLst/>
          </a:prstGeom>
          <a:noFill/>
        </p:spPr>
        <p:txBody>
          <a:bodyPr wrap="square" rtlCol="0">
            <a:spAutoFit/>
          </a:bodyPr>
          <a:lstStyle/>
          <a:p>
            <a:r>
              <a:rPr lang="en-US" sz="2000" dirty="0"/>
              <a:t>Returns all records from the right table, and the matched records from the left table</a:t>
            </a:r>
          </a:p>
        </p:txBody>
      </p:sp>
      <p:sp>
        <p:nvSpPr>
          <p:cNvPr id="16" name="Rectangle 15">
            <a:extLst>
              <a:ext uri="{FF2B5EF4-FFF2-40B4-BE49-F238E27FC236}">
                <a16:creationId xmlns:a16="http://schemas.microsoft.com/office/drawing/2014/main" id="{CB22C107-7309-4F06-BD1A-A50192899DD3}"/>
              </a:ext>
            </a:extLst>
          </p:cNvPr>
          <p:cNvSpPr/>
          <p:nvPr/>
        </p:nvSpPr>
        <p:spPr>
          <a:xfrm>
            <a:off x="1228726" y="2570902"/>
            <a:ext cx="2717631" cy="461665"/>
          </a:xfrm>
          <a:prstGeom prst="rect">
            <a:avLst/>
          </a:prstGeom>
        </p:spPr>
        <p:txBody>
          <a:bodyPr wrap="square">
            <a:spAutoFit/>
          </a:bodyPr>
          <a:lstStyle/>
          <a:p>
            <a:r>
              <a:rPr lang="en-US" sz="2400" b="1" dirty="0"/>
              <a:t>Right Outer Join</a:t>
            </a:r>
            <a:r>
              <a:rPr lang="en-US" sz="2000" dirty="0"/>
              <a:t> </a:t>
            </a:r>
          </a:p>
        </p:txBody>
      </p:sp>
      <p:sp>
        <p:nvSpPr>
          <p:cNvPr id="17" name="TextBox 16">
            <a:extLst>
              <a:ext uri="{FF2B5EF4-FFF2-40B4-BE49-F238E27FC236}">
                <a16:creationId xmlns:a16="http://schemas.microsoft.com/office/drawing/2014/main" id="{180CF150-FC1E-4307-A402-42B5DEDC69CD}"/>
              </a:ext>
            </a:extLst>
          </p:cNvPr>
          <p:cNvSpPr txBox="1"/>
          <p:nvPr/>
        </p:nvSpPr>
        <p:spPr>
          <a:xfrm>
            <a:off x="1541243" y="4334987"/>
            <a:ext cx="9360131" cy="400110"/>
          </a:xfrm>
          <a:prstGeom prst="rect">
            <a:avLst/>
          </a:prstGeom>
          <a:noFill/>
        </p:spPr>
        <p:txBody>
          <a:bodyPr wrap="square" rtlCol="0">
            <a:spAutoFit/>
          </a:bodyPr>
          <a:lstStyle/>
          <a:p>
            <a:r>
              <a:rPr lang="en-US" sz="2000" dirty="0"/>
              <a:t>Returns all records when there is a match in either left or right table</a:t>
            </a:r>
          </a:p>
        </p:txBody>
      </p:sp>
      <p:sp>
        <p:nvSpPr>
          <p:cNvPr id="18" name="Rectangle 17">
            <a:extLst>
              <a:ext uri="{FF2B5EF4-FFF2-40B4-BE49-F238E27FC236}">
                <a16:creationId xmlns:a16="http://schemas.microsoft.com/office/drawing/2014/main" id="{139DB4B2-BFA2-4680-BEF1-A7CF5EA54542}"/>
              </a:ext>
            </a:extLst>
          </p:cNvPr>
          <p:cNvSpPr/>
          <p:nvPr/>
        </p:nvSpPr>
        <p:spPr>
          <a:xfrm>
            <a:off x="1228726" y="3746959"/>
            <a:ext cx="2717631" cy="461665"/>
          </a:xfrm>
          <a:prstGeom prst="rect">
            <a:avLst/>
          </a:prstGeom>
        </p:spPr>
        <p:txBody>
          <a:bodyPr wrap="square">
            <a:spAutoFit/>
          </a:bodyPr>
          <a:lstStyle/>
          <a:p>
            <a:r>
              <a:rPr lang="en-US" sz="2400" b="1" dirty="0"/>
              <a:t>Full Outer Join</a:t>
            </a:r>
            <a:r>
              <a:rPr lang="en-US" sz="2000" dirty="0"/>
              <a:t> </a:t>
            </a:r>
          </a:p>
        </p:txBody>
      </p:sp>
    </p:spTree>
    <p:extLst>
      <p:ext uri="{BB962C8B-B14F-4D97-AF65-F5344CB8AC3E}">
        <p14:creationId xmlns:p14="http://schemas.microsoft.com/office/powerpoint/2010/main" val="30128404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BDB3BC9-21E7-46F0-AE56-9777973B1CB4}"/>
              </a:ext>
            </a:extLst>
          </p:cNvPr>
          <p:cNvSpPr/>
          <p:nvPr/>
        </p:nvSpPr>
        <p:spPr>
          <a:xfrm>
            <a:off x="1241130" y="978577"/>
            <a:ext cx="2717631" cy="461665"/>
          </a:xfrm>
          <a:prstGeom prst="rect">
            <a:avLst/>
          </a:prstGeom>
        </p:spPr>
        <p:txBody>
          <a:bodyPr wrap="square">
            <a:spAutoFit/>
          </a:bodyPr>
          <a:lstStyle/>
          <a:p>
            <a:r>
              <a:rPr lang="en-US" sz="2400" b="1" dirty="0"/>
              <a:t>Cross Join</a:t>
            </a:r>
            <a:r>
              <a:rPr lang="en-US" sz="2000" dirty="0"/>
              <a:t> </a:t>
            </a:r>
          </a:p>
        </p:txBody>
      </p:sp>
      <p:sp>
        <p:nvSpPr>
          <p:cNvPr id="24" name="TextBox 23">
            <a:extLst>
              <a:ext uri="{FF2B5EF4-FFF2-40B4-BE49-F238E27FC236}">
                <a16:creationId xmlns:a16="http://schemas.microsoft.com/office/drawing/2014/main" id="{4A1504E6-A93A-4AAB-9DD4-BCB615E9B1C2}"/>
              </a:ext>
            </a:extLst>
          </p:cNvPr>
          <p:cNvSpPr txBox="1"/>
          <p:nvPr/>
        </p:nvSpPr>
        <p:spPr>
          <a:xfrm>
            <a:off x="1831492" y="1445795"/>
            <a:ext cx="9241574" cy="707886"/>
          </a:xfrm>
          <a:prstGeom prst="rect">
            <a:avLst/>
          </a:prstGeom>
          <a:noFill/>
        </p:spPr>
        <p:txBody>
          <a:bodyPr wrap="square" rtlCol="0">
            <a:spAutoFit/>
          </a:bodyPr>
          <a:lstStyle/>
          <a:p>
            <a:r>
              <a:rPr lang="en-US" sz="2000" dirty="0"/>
              <a:t>A CROSS JOIN returns the </a:t>
            </a:r>
            <a:r>
              <a:rPr lang="en-US" sz="2000" b="1" dirty="0"/>
              <a:t>Cartesian product </a:t>
            </a:r>
            <a:r>
              <a:rPr lang="en-US" sz="2000" dirty="0"/>
              <a:t>of the two tables, meaning it combines every row from the first table with every row from the second table.</a:t>
            </a:r>
          </a:p>
        </p:txBody>
      </p:sp>
      <p:sp>
        <p:nvSpPr>
          <p:cNvPr id="14" name="Rectangle 13">
            <a:extLst>
              <a:ext uri="{FF2B5EF4-FFF2-40B4-BE49-F238E27FC236}">
                <a16:creationId xmlns:a16="http://schemas.microsoft.com/office/drawing/2014/main" id="{DA4901D8-55BF-4295-8A0F-07FA7986A08C}"/>
              </a:ext>
            </a:extLst>
          </p:cNvPr>
          <p:cNvSpPr/>
          <p:nvPr/>
        </p:nvSpPr>
        <p:spPr>
          <a:xfrm>
            <a:off x="1241130" y="2768469"/>
            <a:ext cx="2717631" cy="461665"/>
          </a:xfrm>
          <a:prstGeom prst="rect">
            <a:avLst/>
          </a:prstGeom>
        </p:spPr>
        <p:txBody>
          <a:bodyPr wrap="square">
            <a:spAutoFit/>
          </a:bodyPr>
          <a:lstStyle/>
          <a:p>
            <a:r>
              <a:rPr lang="en-US" sz="2400" b="1" dirty="0"/>
              <a:t>Self Join</a:t>
            </a:r>
            <a:r>
              <a:rPr lang="en-US" sz="2000" dirty="0"/>
              <a:t> </a:t>
            </a:r>
          </a:p>
        </p:txBody>
      </p:sp>
      <p:sp>
        <p:nvSpPr>
          <p:cNvPr id="15" name="Rectangle 14">
            <a:extLst>
              <a:ext uri="{FF2B5EF4-FFF2-40B4-BE49-F238E27FC236}">
                <a16:creationId xmlns:a16="http://schemas.microsoft.com/office/drawing/2014/main" id="{41F40126-67EA-4971-A7A0-134A17FB2AC8}"/>
              </a:ext>
            </a:extLst>
          </p:cNvPr>
          <p:cNvSpPr/>
          <p:nvPr/>
        </p:nvSpPr>
        <p:spPr>
          <a:xfrm>
            <a:off x="1555844" y="3284606"/>
            <a:ext cx="10026555" cy="707886"/>
          </a:xfrm>
          <a:prstGeom prst="rect">
            <a:avLst/>
          </a:prstGeom>
        </p:spPr>
        <p:txBody>
          <a:bodyPr wrap="square">
            <a:spAutoFit/>
          </a:bodyPr>
          <a:lstStyle/>
          <a:p>
            <a:r>
              <a:rPr lang="en-IN" sz="2000" dirty="0"/>
              <a:t>A self join is a special type of join where a table is joined with itself. </a:t>
            </a:r>
          </a:p>
          <a:p>
            <a:r>
              <a:rPr lang="en-IN" sz="2000" dirty="0"/>
              <a:t>This is useful when you have hierarchical data or need to compare rows within the same table</a:t>
            </a:r>
          </a:p>
        </p:txBody>
      </p:sp>
    </p:spTree>
    <p:extLst>
      <p:ext uri="{BB962C8B-B14F-4D97-AF65-F5344CB8AC3E}">
        <p14:creationId xmlns:p14="http://schemas.microsoft.com/office/powerpoint/2010/main" val="245576715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97AF6DC7-0C16-4ED8-AAD0-7E417E7E65E8}"/>
              </a:ext>
            </a:extLst>
          </p:cNvPr>
          <p:cNvSpPr/>
          <p:nvPr/>
        </p:nvSpPr>
        <p:spPr>
          <a:xfrm>
            <a:off x="1443790" y="182571"/>
            <a:ext cx="4867274" cy="461665"/>
          </a:xfrm>
          <a:prstGeom prst="rect">
            <a:avLst/>
          </a:prstGeom>
        </p:spPr>
        <p:txBody>
          <a:bodyPr wrap="square">
            <a:spAutoFit/>
          </a:bodyPr>
          <a:lstStyle/>
          <a:p>
            <a:r>
              <a:rPr lang="en-US" sz="2400" b="1" dirty="0"/>
              <a:t>SAMPLE TABLES</a:t>
            </a:r>
            <a:endParaRPr lang="en-US" sz="2000" dirty="0"/>
          </a:p>
        </p:txBody>
      </p:sp>
      <p:pic>
        <p:nvPicPr>
          <p:cNvPr id="3" name="Picture 2">
            <a:extLst>
              <a:ext uri="{FF2B5EF4-FFF2-40B4-BE49-F238E27FC236}">
                <a16:creationId xmlns:a16="http://schemas.microsoft.com/office/drawing/2014/main" id="{31BBFCE4-4C3E-4EFA-9CE2-5BC01CADBF85}"/>
              </a:ext>
            </a:extLst>
          </p:cNvPr>
          <p:cNvPicPr>
            <a:picLocks noChangeAspect="1"/>
          </p:cNvPicPr>
          <p:nvPr/>
        </p:nvPicPr>
        <p:blipFill rotWithShape="1">
          <a:blip r:embed="rId2"/>
          <a:srcRect l="12238" t="49975" r="60077" b="24900"/>
          <a:stretch/>
        </p:blipFill>
        <p:spPr>
          <a:xfrm>
            <a:off x="1051905" y="731269"/>
            <a:ext cx="5646821" cy="2881154"/>
          </a:xfrm>
          <a:prstGeom prst="rect">
            <a:avLst/>
          </a:prstGeom>
          <a:ln>
            <a:solidFill>
              <a:srgbClr val="00B0F0"/>
            </a:solidFill>
          </a:ln>
        </p:spPr>
      </p:pic>
      <p:pic>
        <p:nvPicPr>
          <p:cNvPr id="4" name="Picture 3">
            <a:extLst>
              <a:ext uri="{FF2B5EF4-FFF2-40B4-BE49-F238E27FC236}">
                <a16:creationId xmlns:a16="http://schemas.microsoft.com/office/drawing/2014/main" id="{7D9942CB-C2D8-4587-9985-886A1543001A}"/>
              </a:ext>
            </a:extLst>
          </p:cNvPr>
          <p:cNvPicPr>
            <a:picLocks noChangeAspect="1"/>
          </p:cNvPicPr>
          <p:nvPr/>
        </p:nvPicPr>
        <p:blipFill rotWithShape="1">
          <a:blip r:embed="rId3"/>
          <a:srcRect l="11842" t="43505" r="63553" b="31220"/>
          <a:stretch/>
        </p:blipFill>
        <p:spPr>
          <a:xfrm>
            <a:off x="6218607" y="3251735"/>
            <a:ext cx="5807242" cy="3353926"/>
          </a:xfrm>
          <a:prstGeom prst="rect">
            <a:avLst/>
          </a:prstGeom>
          <a:ln>
            <a:solidFill>
              <a:srgbClr val="00B0F0"/>
            </a:solidFill>
          </a:ln>
        </p:spPr>
      </p:pic>
    </p:spTree>
    <p:extLst>
      <p:ext uri="{BB962C8B-B14F-4D97-AF65-F5344CB8AC3E}">
        <p14:creationId xmlns:p14="http://schemas.microsoft.com/office/powerpoint/2010/main" val="16565145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3F2EE4D9-1F8A-472A-B45F-A5361FD5A85F}"/>
              </a:ext>
            </a:extLst>
          </p:cNvPr>
          <p:cNvPicPr>
            <a:picLocks noChangeAspect="1"/>
          </p:cNvPicPr>
          <p:nvPr/>
        </p:nvPicPr>
        <p:blipFill rotWithShape="1">
          <a:blip r:embed="rId2"/>
          <a:srcRect l="12105" t="34847" r="50000" b="28879"/>
          <a:stretch/>
        </p:blipFill>
        <p:spPr>
          <a:xfrm>
            <a:off x="819151" y="0"/>
            <a:ext cx="7732294" cy="4161482"/>
          </a:xfrm>
          <a:prstGeom prst="rect">
            <a:avLst/>
          </a:prstGeom>
          <a:ln>
            <a:solidFill>
              <a:srgbClr val="00B0F0"/>
            </a:solidFill>
          </a:ln>
        </p:spPr>
      </p:pic>
      <p:pic>
        <p:nvPicPr>
          <p:cNvPr id="3" name="Picture 2">
            <a:extLst>
              <a:ext uri="{FF2B5EF4-FFF2-40B4-BE49-F238E27FC236}">
                <a16:creationId xmlns:a16="http://schemas.microsoft.com/office/drawing/2014/main" id="{812A6889-38BE-4AF1-A45C-27BD83891D6C}"/>
              </a:ext>
            </a:extLst>
          </p:cNvPr>
          <p:cNvPicPr>
            <a:picLocks noChangeAspect="1"/>
          </p:cNvPicPr>
          <p:nvPr/>
        </p:nvPicPr>
        <p:blipFill rotWithShape="1">
          <a:blip r:embed="rId3"/>
          <a:srcRect l="12105" t="30400" r="53158" b="37304"/>
          <a:stretch/>
        </p:blipFill>
        <p:spPr>
          <a:xfrm>
            <a:off x="5470357" y="3344414"/>
            <a:ext cx="6721643" cy="3513586"/>
          </a:xfrm>
          <a:prstGeom prst="rect">
            <a:avLst/>
          </a:prstGeom>
          <a:ln>
            <a:solidFill>
              <a:srgbClr val="00B0F0"/>
            </a:solidFill>
          </a:ln>
        </p:spPr>
      </p:pic>
    </p:spTree>
    <p:extLst>
      <p:ext uri="{BB962C8B-B14F-4D97-AF65-F5344CB8AC3E}">
        <p14:creationId xmlns:p14="http://schemas.microsoft.com/office/powerpoint/2010/main" val="20595840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E575CB58-B6E4-438D-8648-B60C78D9DE2C}"/>
              </a:ext>
            </a:extLst>
          </p:cNvPr>
          <p:cNvPicPr>
            <a:picLocks noChangeAspect="1"/>
          </p:cNvPicPr>
          <p:nvPr/>
        </p:nvPicPr>
        <p:blipFill rotWithShape="1">
          <a:blip r:embed="rId2"/>
          <a:srcRect l="12369" t="27826" r="38289" b="36133"/>
          <a:stretch/>
        </p:blipFill>
        <p:spPr>
          <a:xfrm>
            <a:off x="1584162" y="1785686"/>
            <a:ext cx="9023675" cy="3705725"/>
          </a:xfrm>
          <a:prstGeom prst="rect">
            <a:avLst/>
          </a:prstGeom>
          <a:ln>
            <a:solidFill>
              <a:srgbClr val="00B0F0"/>
            </a:solidFill>
          </a:ln>
        </p:spPr>
      </p:pic>
    </p:spTree>
    <p:extLst>
      <p:ext uri="{BB962C8B-B14F-4D97-AF65-F5344CB8AC3E}">
        <p14:creationId xmlns:p14="http://schemas.microsoft.com/office/powerpoint/2010/main" val="244175356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a:extLst>
              <a:ext uri="{FF2B5EF4-FFF2-40B4-BE49-F238E27FC236}">
                <a16:creationId xmlns:a16="http://schemas.microsoft.com/office/drawing/2014/main" id="{B5AB9F25-86B3-4320-BC8E-9143EDFB778C}"/>
              </a:ext>
            </a:extLst>
          </p:cNvPr>
          <p:cNvPicPr>
            <a:picLocks noChangeAspect="1"/>
          </p:cNvPicPr>
          <p:nvPr/>
        </p:nvPicPr>
        <p:blipFill rotWithShape="1">
          <a:blip r:embed="rId2"/>
          <a:srcRect l="12237" t="44910" r="38816" b="13432"/>
          <a:stretch/>
        </p:blipFill>
        <p:spPr>
          <a:xfrm>
            <a:off x="1355735" y="1370357"/>
            <a:ext cx="9480529" cy="4536384"/>
          </a:xfrm>
          <a:prstGeom prst="rect">
            <a:avLst/>
          </a:prstGeom>
          <a:ln>
            <a:solidFill>
              <a:srgbClr val="00B0F0"/>
            </a:solidFill>
          </a:ln>
        </p:spPr>
      </p:pic>
    </p:spTree>
    <p:extLst>
      <p:ext uri="{BB962C8B-B14F-4D97-AF65-F5344CB8AC3E}">
        <p14:creationId xmlns:p14="http://schemas.microsoft.com/office/powerpoint/2010/main" val="127124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68038" y="295732"/>
            <a:ext cx="9988236" cy="1015663"/>
          </a:xfrm>
          <a:prstGeom prst="rect">
            <a:avLst/>
          </a:prstGeom>
        </p:spPr>
        <p:txBody>
          <a:bodyPr wrap="square">
            <a:spAutoFit/>
          </a:bodyPr>
          <a:lstStyle/>
          <a:p>
            <a:r>
              <a:rPr lang="en-IN" sz="2000" dirty="0"/>
              <a:t>Now you need to select the products. </a:t>
            </a:r>
          </a:p>
          <a:p>
            <a:r>
              <a:rPr lang="en-IN" sz="2000" dirty="0"/>
              <a:t>Expand the options and select server, workbench and shell. Select each product and click on </a:t>
            </a:r>
            <a:r>
              <a:rPr lang="en-IN" sz="2000" b="1" dirty="0"/>
              <a:t>right arrow </a:t>
            </a:r>
            <a:r>
              <a:rPr lang="en-IN" sz="2000" dirty="0"/>
              <a:t>to move the product in right empty space. And </a:t>
            </a:r>
            <a:r>
              <a:rPr lang="en-IN" sz="2000" b="1" dirty="0"/>
              <a:t>NEXT</a:t>
            </a:r>
          </a:p>
        </p:txBody>
      </p:sp>
      <p:pic>
        <p:nvPicPr>
          <p:cNvPr id="4" name="Picture 3">
            <a:extLst>
              <a:ext uri="{FF2B5EF4-FFF2-40B4-BE49-F238E27FC236}">
                <a16:creationId xmlns:a16="http://schemas.microsoft.com/office/drawing/2014/main" id="{4EE62689-606F-4D4B-B6E7-43D3A47AC5EC}"/>
              </a:ext>
            </a:extLst>
          </p:cNvPr>
          <p:cNvPicPr>
            <a:picLocks noChangeAspect="1"/>
          </p:cNvPicPr>
          <p:nvPr/>
        </p:nvPicPr>
        <p:blipFill rotWithShape="1">
          <a:blip r:embed="rId2">
            <a:extLst>
              <a:ext uri="{28A0092B-C50C-407E-A947-70E740481C1C}">
                <a14:useLocalDpi xmlns:a14="http://schemas.microsoft.com/office/drawing/2010/main" val="0"/>
              </a:ext>
            </a:extLst>
          </a:blip>
          <a:srcRect l="21250" t="9273" r="21023" b="15372"/>
          <a:stretch/>
        </p:blipFill>
        <p:spPr>
          <a:xfrm>
            <a:off x="2576947" y="1455494"/>
            <a:ext cx="7038106" cy="5165307"/>
          </a:xfrm>
          <a:prstGeom prst="rect">
            <a:avLst/>
          </a:prstGeom>
          <a:ln>
            <a:solidFill>
              <a:srgbClr val="00B0F0"/>
            </a:solidFill>
          </a:ln>
        </p:spPr>
      </p:pic>
    </p:spTree>
    <p:extLst>
      <p:ext uri="{BB962C8B-B14F-4D97-AF65-F5344CB8AC3E}">
        <p14:creationId xmlns:p14="http://schemas.microsoft.com/office/powerpoint/2010/main" val="111805231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E83C699E-20BA-4CF5-B896-CE50FE0C4F33}"/>
              </a:ext>
            </a:extLst>
          </p:cNvPr>
          <p:cNvPicPr>
            <a:picLocks noChangeAspect="1"/>
          </p:cNvPicPr>
          <p:nvPr/>
        </p:nvPicPr>
        <p:blipFill rotWithShape="1">
          <a:blip r:embed="rId2"/>
          <a:srcRect l="12368" t="24081" r="37763" b="18112"/>
          <a:stretch/>
        </p:blipFill>
        <p:spPr>
          <a:xfrm>
            <a:off x="1719367" y="581304"/>
            <a:ext cx="8753265" cy="5704638"/>
          </a:xfrm>
          <a:prstGeom prst="rect">
            <a:avLst/>
          </a:prstGeom>
          <a:ln>
            <a:solidFill>
              <a:srgbClr val="00B0F0"/>
            </a:solidFill>
          </a:ln>
        </p:spPr>
      </p:pic>
    </p:spTree>
    <p:extLst>
      <p:ext uri="{BB962C8B-B14F-4D97-AF65-F5344CB8AC3E}">
        <p14:creationId xmlns:p14="http://schemas.microsoft.com/office/powerpoint/2010/main" val="9443073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F97E482-0240-4447-A9CE-13884027F4A3}"/>
              </a:ext>
            </a:extLst>
          </p:cNvPr>
          <p:cNvSpPr/>
          <p:nvPr/>
        </p:nvSpPr>
        <p:spPr>
          <a:xfrm>
            <a:off x="1228726" y="272810"/>
            <a:ext cx="10083708" cy="1015663"/>
          </a:xfrm>
          <a:prstGeom prst="rect">
            <a:avLst/>
          </a:prstGeom>
        </p:spPr>
        <p:txBody>
          <a:bodyPr wrap="square">
            <a:spAutoFit/>
          </a:bodyPr>
          <a:lstStyle/>
          <a:p>
            <a:r>
              <a:rPr lang="en-IN" sz="2000" b="1" dirty="0"/>
              <a:t>UNION</a:t>
            </a:r>
            <a:r>
              <a:rPr lang="en-IN" sz="2000" dirty="0"/>
              <a:t> is used to combine the results of two or more SELECT statements into a single result set. It removes duplicate rows by default. </a:t>
            </a:r>
          </a:p>
          <a:p>
            <a:r>
              <a:rPr lang="en-US" sz="2000" dirty="0"/>
              <a:t>U</a:t>
            </a:r>
            <a:r>
              <a:rPr lang="en-IN" sz="2000" dirty="0"/>
              <a:t>NION gives following output--</a:t>
            </a:r>
          </a:p>
        </p:txBody>
      </p:sp>
      <p:sp>
        <p:nvSpPr>
          <p:cNvPr id="4" name="Rectangle 3">
            <a:extLst>
              <a:ext uri="{FF2B5EF4-FFF2-40B4-BE49-F238E27FC236}">
                <a16:creationId xmlns:a16="http://schemas.microsoft.com/office/drawing/2014/main" id="{DC1EDE68-FC51-4883-BE9E-6BB0C8601F6A}"/>
              </a:ext>
            </a:extLst>
          </p:cNvPr>
          <p:cNvSpPr/>
          <p:nvPr/>
        </p:nvSpPr>
        <p:spPr>
          <a:xfrm>
            <a:off x="1228727" y="3133664"/>
            <a:ext cx="9703837" cy="707886"/>
          </a:xfrm>
          <a:prstGeom prst="rect">
            <a:avLst/>
          </a:prstGeom>
        </p:spPr>
        <p:txBody>
          <a:bodyPr wrap="square">
            <a:spAutoFit/>
          </a:bodyPr>
          <a:lstStyle/>
          <a:p>
            <a:r>
              <a:rPr lang="en-IN" sz="2000" b="1" dirty="0"/>
              <a:t>UNION ALL </a:t>
            </a:r>
            <a:r>
              <a:rPr lang="en-IN" sz="2000" dirty="0"/>
              <a:t>is similar to UNION, but it retains duplicate rows from the combined result sets.</a:t>
            </a:r>
          </a:p>
          <a:p>
            <a:r>
              <a:rPr lang="en-US" sz="2000" dirty="0"/>
              <a:t>U</a:t>
            </a:r>
            <a:r>
              <a:rPr lang="en-IN" sz="2000" dirty="0"/>
              <a:t>NION ALL gives following output--</a:t>
            </a:r>
          </a:p>
        </p:txBody>
      </p:sp>
      <p:pic>
        <p:nvPicPr>
          <p:cNvPr id="11" name="Picture 10">
            <a:extLst>
              <a:ext uri="{FF2B5EF4-FFF2-40B4-BE49-F238E27FC236}">
                <a16:creationId xmlns:a16="http://schemas.microsoft.com/office/drawing/2014/main" id="{6A2DF988-583E-4A59-BEF4-8FBF40732322}"/>
              </a:ext>
            </a:extLst>
          </p:cNvPr>
          <p:cNvPicPr>
            <a:picLocks noChangeAspect="1"/>
          </p:cNvPicPr>
          <p:nvPr/>
        </p:nvPicPr>
        <p:blipFill rotWithShape="1">
          <a:blip r:embed="rId2"/>
          <a:srcRect l="12368" t="66626" r="65618" b="18112"/>
          <a:stretch/>
        </p:blipFill>
        <p:spPr>
          <a:xfrm>
            <a:off x="5785082" y="1070104"/>
            <a:ext cx="4685654" cy="1826383"/>
          </a:xfrm>
          <a:prstGeom prst="rect">
            <a:avLst/>
          </a:prstGeom>
          <a:ln>
            <a:solidFill>
              <a:srgbClr val="00B0F0"/>
            </a:solidFill>
          </a:ln>
        </p:spPr>
      </p:pic>
      <p:pic>
        <p:nvPicPr>
          <p:cNvPr id="2" name="Picture 1">
            <a:extLst>
              <a:ext uri="{FF2B5EF4-FFF2-40B4-BE49-F238E27FC236}">
                <a16:creationId xmlns:a16="http://schemas.microsoft.com/office/drawing/2014/main" id="{9E886FA5-CFFF-4F60-ABCB-22831D7A9A37}"/>
              </a:ext>
            </a:extLst>
          </p:cNvPr>
          <p:cNvPicPr>
            <a:picLocks noChangeAspect="1"/>
          </p:cNvPicPr>
          <p:nvPr/>
        </p:nvPicPr>
        <p:blipFill rotWithShape="1">
          <a:blip r:embed="rId3"/>
          <a:srcRect l="17500" t="56018" r="61250" b="18975"/>
          <a:stretch/>
        </p:blipFill>
        <p:spPr>
          <a:xfrm>
            <a:off x="5858930" y="3507648"/>
            <a:ext cx="4612043" cy="3051416"/>
          </a:xfrm>
          <a:prstGeom prst="rect">
            <a:avLst/>
          </a:prstGeom>
          <a:ln>
            <a:solidFill>
              <a:srgbClr val="00B0F0"/>
            </a:solidFill>
          </a:ln>
        </p:spPr>
      </p:pic>
    </p:spTree>
    <p:extLst>
      <p:ext uri="{BB962C8B-B14F-4D97-AF65-F5344CB8AC3E}">
        <p14:creationId xmlns:p14="http://schemas.microsoft.com/office/powerpoint/2010/main" val="3659138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a:extLst>
              <a:ext uri="{FF2B5EF4-FFF2-40B4-BE49-F238E27FC236}">
                <a16:creationId xmlns:a16="http://schemas.microsoft.com/office/drawing/2014/main" id="{AF863334-7521-4C54-8D49-FFD4EB611D51}"/>
              </a:ext>
            </a:extLst>
          </p:cNvPr>
          <p:cNvPicPr>
            <a:picLocks noChangeAspect="1"/>
          </p:cNvPicPr>
          <p:nvPr/>
        </p:nvPicPr>
        <p:blipFill rotWithShape="1">
          <a:blip r:embed="rId2"/>
          <a:srcRect l="12501" t="30400" r="39209" b="10390"/>
          <a:stretch/>
        </p:blipFill>
        <p:spPr>
          <a:xfrm>
            <a:off x="2189538" y="644236"/>
            <a:ext cx="8534400" cy="5883393"/>
          </a:xfrm>
          <a:prstGeom prst="rect">
            <a:avLst/>
          </a:prstGeom>
          <a:ln>
            <a:solidFill>
              <a:srgbClr val="00B0F0"/>
            </a:solidFill>
          </a:ln>
        </p:spPr>
      </p:pic>
    </p:spTree>
    <p:extLst>
      <p:ext uri="{BB962C8B-B14F-4D97-AF65-F5344CB8AC3E}">
        <p14:creationId xmlns:p14="http://schemas.microsoft.com/office/powerpoint/2010/main" val="21743939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880CCBE-AD77-4EE5-B9E0-F903A0DA03F3}"/>
              </a:ext>
            </a:extLst>
          </p:cNvPr>
          <p:cNvSpPr/>
          <p:nvPr/>
        </p:nvSpPr>
        <p:spPr>
          <a:xfrm>
            <a:off x="1107134" y="318655"/>
            <a:ext cx="2717631" cy="461665"/>
          </a:xfrm>
          <a:prstGeom prst="rect">
            <a:avLst/>
          </a:prstGeom>
        </p:spPr>
        <p:txBody>
          <a:bodyPr wrap="square">
            <a:spAutoFit/>
          </a:bodyPr>
          <a:lstStyle/>
          <a:p>
            <a:r>
              <a:rPr lang="en-US" sz="2400" b="1" dirty="0"/>
              <a:t>Self Join</a:t>
            </a:r>
            <a:r>
              <a:rPr lang="en-US" sz="2000" dirty="0"/>
              <a:t> </a:t>
            </a:r>
          </a:p>
        </p:txBody>
      </p:sp>
      <p:pic>
        <p:nvPicPr>
          <p:cNvPr id="3" name="Picture 2">
            <a:extLst>
              <a:ext uri="{FF2B5EF4-FFF2-40B4-BE49-F238E27FC236}">
                <a16:creationId xmlns:a16="http://schemas.microsoft.com/office/drawing/2014/main" id="{1280F5F3-7755-4693-93B7-6B5E817C31D5}"/>
              </a:ext>
            </a:extLst>
          </p:cNvPr>
          <p:cNvPicPr>
            <a:picLocks noChangeAspect="1"/>
          </p:cNvPicPr>
          <p:nvPr/>
        </p:nvPicPr>
        <p:blipFill rotWithShape="1">
          <a:blip r:embed="rId2"/>
          <a:srcRect l="16710" t="30634" r="51053" b="29581"/>
          <a:stretch/>
        </p:blipFill>
        <p:spPr>
          <a:xfrm>
            <a:off x="1015694" y="3252137"/>
            <a:ext cx="5196684" cy="3605863"/>
          </a:xfrm>
          <a:prstGeom prst="rect">
            <a:avLst/>
          </a:prstGeom>
          <a:ln>
            <a:solidFill>
              <a:srgbClr val="00B0F0"/>
            </a:solidFill>
          </a:ln>
        </p:spPr>
      </p:pic>
      <p:pic>
        <p:nvPicPr>
          <p:cNvPr id="6" name="Picture 5">
            <a:extLst>
              <a:ext uri="{FF2B5EF4-FFF2-40B4-BE49-F238E27FC236}">
                <a16:creationId xmlns:a16="http://schemas.microsoft.com/office/drawing/2014/main" id="{0E2D1FCC-8BC8-4422-BCD9-0E5F0C8B5749}"/>
              </a:ext>
            </a:extLst>
          </p:cNvPr>
          <p:cNvPicPr>
            <a:picLocks noChangeAspect="1"/>
          </p:cNvPicPr>
          <p:nvPr/>
        </p:nvPicPr>
        <p:blipFill rotWithShape="1">
          <a:blip r:embed="rId3"/>
          <a:srcRect l="16478" t="38984" r="57385" b="29283"/>
          <a:stretch/>
        </p:blipFill>
        <p:spPr>
          <a:xfrm>
            <a:off x="6543601" y="3162858"/>
            <a:ext cx="5413267" cy="3695142"/>
          </a:xfrm>
          <a:prstGeom prst="rect">
            <a:avLst/>
          </a:prstGeom>
          <a:ln>
            <a:solidFill>
              <a:srgbClr val="00B0F0"/>
            </a:solidFill>
          </a:ln>
        </p:spPr>
      </p:pic>
      <p:pic>
        <p:nvPicPr>
          <p:cNvPr id="13" name="Picture 12">
            <a:extLst>
              <a:ext uri="{FF2B5EF4-FFF2-40B4-BE49-F238E27FC236}">
                <a16:creationId xmlns:a16="http://schemas.microsoft.com/office/drawing/2014/main" id="{19E17196-A327-4A53-8BA2-82AC7BE35355}"/>
              </a:ext>
            </a:extLst>
          </p:cNvPr>
          <p:cNvPicPr>
            <a:picLocks noChangeAspect="1"/>
          </p:cNvPicPr>
          <p:nvPr/>
        </p:nvPicPr>
        <p:blipFill rotWithShape="1">
          <a:blip r:embed="rId4"/>
          <a:srcRect l="17895" t="56377" r="66710" b="30283"/>
          <a:stretch/>
        </p:blipFill>
        <p:spPr>
          <a:xfrm>
            <a:off x="3476535" y="493674"/>
            <a:ext cx="4743390" cy="2310882"/>
          </a:xfrm>
          <a:prstGeom prst="rect">
            <a:avLst/>
          </a:prstGeom>
          <a:ln>
            <a:solidFill>
              <a:srgbClr val="00B0F0"/>
            </a:solidFill>
          </a:ln>
        </p:spPr>
      </p:pic>
      <p:sp>
        <p:nvSpPr>
          <p:cNvPr id="14" name="TextBox 13">
            <a:extLst>
              <a:ext uri="{FF2B5EF4-FFF2-40B4-BE49-F238E27FC236}">
                <a16:creationId xmlns:a16="http://schemas.microsoft.com/office/drawing/2014/main" id="{CE0F8D0B-9F10-4F71-A3B8-093CF01EA090}"/>
              </a:ext>
            </a:extLst>
          </p:cNvPr>
          <p:cNvSpPr txBox="1"/>
          <p:nvPr/>
        </p:nvSpPr>
        <p:spPr>
          <a:xfrm>
            <a:off x="8329168" y="773229"/>
            <a:ext cx="2157309" cy="400110"/>
          </a:xfrm>
          <a:prstGeom prst="rect">
            <a:avLst/>
          </a:prstGeom>
          <a:noFill/>
        </p:spPr>
        <p:txBody>
          <a:bodyPr wrap="square" rtlCol="0">
            <a:spAutoFit/>
          </a:bodyPr>
          <a:lstStyle/>
          <a:p>
            <a:r>
              <a:rPr lang="en-US" sz="2000" dirty="0"/>
              <a:t>Company table</a:t>
            </a:r>
            <a:endParaRPr lang="en-IN" sz="2000" dirty="0"/>
          </a:p>
        </p:txBody>
      </p:sp>
    </p:spTree>
    <p:extLst>
      <p:ext uri="{BB962C8B-B14F-4D97-AF65-F5344CB8AC3E}">
        <p14:creationId xmlns:p14="http://schemas.microsoft.com/office/powerpoint/2010/main" val="774622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618216F1-0DDF-4450-8F7F-15C5B098AC00}"/>
              </a:ext>
            </a:extLst>
          </p:cNvPr>
          <p:cNvSpPr txBox="1"/>
          <p:nvPr/>
        </p:nvSpPr>
        <p:spPr>
          <a:xfrm>
            <a:off x="7157542" y="3050661"/>
            <a:ext cx="4337774" cy="646331"/>
          </a:xfrm>
          <a:prstGeom prst="rect">
            <a:avLst/>
          </a:prstGeom>
          <a:noFill/>
        </p:spPr>
        <p:txBody>
          <a:bodyPr wrap="square" rtlCol="0">
            <a:spAutoFit/>
          </a:bodyPr>
          <a:lstStyle/>
          <a:p>
            <a:pPr algn="ctr"/>
            <a:r>
              <a:rPr lang="en-US" sz="3600" b="1" dirty="0">
                <a:latin typeface="Arial Rounded MT Bold" panose="020F0704030504030204" pitchFamily="34" charset="0"/>
              </a:rPr>
              <a:t>SUBQUERY</a:t>
            </a:r>
            <a:endParaRPr lang="en-IN" sz="3600" b="1" dirty="0">
              <a:latin typeface="Arial Rounded MT Bold" panose="020F0704030504030204" pitchFamily="34" charset="0"/>
            </a:endParaRPr>
          </a:p>
        </p:txBody>
      </p:sp>
      <p:sp>
        <p:nvSpPr>
          <p:cNvPr id="14" name="TextBox 13">
            <a:extLst>
              <a:ext uri="{FF2B5EF4-FFF2-40B4-BE49-F238E27FC236}">
                <a16:creationId xmlns:a16="http://schemas.microsoft.com/office/drawing/2014/main" id="{F0484668-E006-4749-87A8-89371C5A7A8F}"/>
              </a:ext>
            </a:extLst>
          </p:cNvPr>
          <p:cNvSpPr txBox="1"/>
          <p:nvPr/>
        </p:nvSpPr>
        <p:spPr>
          <a:xfrm>
            <a:off x="8357245" y="1968442"/>
            <a:ext cx="1676947" cy="400110"/>
          </a:xfrm>
          <a:prstGeom prst="rect">
            <a:avLst/>
          </a:prstGeom>
          <a:noFill/>
        </p:spPr>
        <p:txBody>
          <a:bodyPr wrap="square" rtlCol="0">
            <a:spAutoFit/>
          </a:bodyPr>
          <a:lstStyle/>
          <a:p>
            <a:pPr algn="ctr"/>
            <a:r>
              <a:rPr lang="en-US" sz="2000" b="1" dirty="0"/>
              <a:t>PART 9</a:t>
            </a:r>
            <a:endParaRPr lang="en-IN" sz="2000" b="1" dirty="0"/>
          </a:p>
        </p:txBody>
      </p:sp>
      <p:sp>
        <p:nvSpPr>
          <p:cNvPr id="18" name="Flowchart: Delay 17"/>
          <p:cNvSpPr/>
          <p:nvPr/>
        </p:nvSpPr>
        <p:spPr>
          <a:xfrm>
            <a:off x="0" y="0"/>
            <a:ext cx="6387737" cy="6858000"/>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a:off x="1005841" y="0"/>
            <a:ext cx="5799908" cy="6858000"/>
          </a:xfrm>
          <a:prstGeom prst="arc">
            <a:avLst>
              <a:gd name="adj1" fmla="val 16210400"/>
              <a:gd name="adj2" fmla="val 5434110"/>
            </a:avLst>
          </a:prstGeom>
          <a:ln w="28575">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236590" y="381786"/>
            <a:ext cx="6500485" cy="13999"/>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279809" y="6414448"/>
            <a:ext cx="6498209" cy="5651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16200000" flipH="1">
            <a:off x="8754784" y="3391215"/>
            <a:ext cx="6009005" cy="3746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4905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227094" y="1711966"/>
            <a:ext cx="10151299" cy="3170099"/>
          </a:xfrm>
          <a:prstGeom prst="rect">
            <a:avLst/>
          </a:prstGeom>
        </p:spPr>
        <p:txBody>
          <a:bodyPr wrap="square">
            <a:spAutoFit/>
          </a:bodyPr>
          <a:lstStyle/>
          <a:p>
            <a:r>
              <a:rPr lang="en-US" sz="2000" dirty="0"/>
              <a:t>Query within another query is called </a:t>
            </a:r>
            <a:r>
              <a:rPr lang="en-US" sz="2000" b="1" dirty="0"/>
              <a:t>SUBQUERY</a:t>
            </a:r>
            <a:r>
              <a:rPr lang="en-US" sz="2000" dirty="0"/>
              <a:t>.</a:t>
            </a:r>
          </a:p>
          <a:p>
            <a:endParaRPr lang="en-US" sz="2000" dirty="0"/>
          </a:p>
          <a:p>
            <a:r>
              <a:rPr lang="en-US" sz="2000" dirty="0"/>
              <a:t>Innermost query is executed first then the outer query.</a:t>
            </a:r>
          </a:p>
          <a:p>
            <a:r>
              <a:rPr lang="en-US" sz="2000" dirty="0"/>
              <a:t>Basically it works from </a:t>
            </a:r>
            <a:r>
              <a:rPr lang="en-US" sz="2000" b="1" dirty="0"/>
              <a:t>IN to OUT</a:t>
            </a:r>
            <a:r>
              <a:rPr lang="en-US" sz="2000" dirty="0"/>
              <a:t>.</a:t>
            </a:r>
          </a:p>
          <a:p>
            <a:endParaRPr lang="en-US" sz="2000" dirty="0"/>
          </a:p>
          <a:p>
            <a:r>
              <a:rPr lang="en-US" sz="2000" dirty="0" err="1"/>
              <a:t>Subquery</a:t>
            </a:r>
            <a:r>
              <a:rPr lang="en-US" sz="2000" dirty="0"/>
              <a:t> is used to print data from table one while depending on table two.</a:t>
            </a:r>
          </a:p>
          <a:p>
            <a:endParaRPr lang="en-US" sz="2000" dirty="0"/>
          </a:p>
          <a:p>
            <a:r>
              <a:rPr lang="en-US" sz="2000" dirty="0"/>
              <a:t>Subquery can be used in </a:t>
            </a:r>
            <a:r>
              <a:rPr lang="en-US" sz="2000" b="1" dirty="0"/>
              <a:t>WHERE</a:t>
            </a:r>
            <a:r>
              <a:rPr lang="en-US" sz="2000" dirty="0"/>
              <a:t> and </a:t>
            </a:r>
            <a:r>
              <a:rPr lang="en-US" sz="2000" b="1" dirty="0"/>
              <a:t>HAVING</a:t>
            </a:r>
            <a:r>
              <a:rPr lang="en-US" sz="2000" dirty="0"/>
              <a:t> clause.</a:t>
            </a:r>
          </a:p>
          <a:p>
            <a:endParaRPr lang="en-US" sz="2000" dirty="0"/>
          </a:p>
          <a:p>
            <a:r>
              <a:rPr lang="en-US" sz="2000" dirty="0"/>
              <a:t>Scenario of using subquery is when there is table dependency.</a:t>
            </a:r>
          </a:p>
        </p:txBody>
      </p:sp>
    </p:spTree>
    <p:extLst>
      <p:ext uri="{BB962C8B-B14F-4D97-AF65-F5344CB8AC3E}">
        <p14:creationId xmlns:p14="http://schemas.microsoft.com/office/powerpoint/2010/main" val="20481646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089624" y="1033093"/>
            <a:ext cx="4064268" cy="1015663"/>
          </a:xfrm>
          <a:prstGeom prst="rect">
            <a:avLst/>
          </a:prstGeom>
        </p:spPr>
        <p:txBody>
          <a:bodyPr wrap="square">
            <a:spAutoFit/>
          </a:bodyPr>
          <a:lstStyle/>
          <a:p>
            <a:r>
              <a:rPr lang="en-US" sz="2000" dirty="0"/>
              <a:t>In </a:t>
            </a:r>
            <a:r>
              <a:rPr lang="en-US" sz="2000" dirty="0" err="1"/>
              <a:t>Accountdetails</a:t>
            </a:r>
            <a:r>
              <a:rPr lang="en-US" sz="2000" dirty="0"/>
              <a:t> table, there is already one record. </a:t>
            </a:r>
          </a:p>
          <a:p>
            <a:r>
              <a:rPr lang="en-US" sz="2000" dirty="0"/>
              <a:t>Add more 10 records.</a:t>
            </a:r>
          </a:p>
        </p:txBody>
      </p:sp>
      <p:pic>
        <p:nvPicPr>
          <p:cNvPr id="3" name="Picture 2">
            <a:extLst>
              <a:ext uri="{FF2B5EF4-FFF2-40B4-BE49-F238E27FC236}">
                <a16:creationId xmlns:a16="http://schemas.microsoft.com/office/drawing/2014/main" id="{45A6E8F3-AF24-4A2E-BFC5-9D87AE6A585E}"/>
              </a:ext>
            </a:extLst>
          </p:cNvPr>
          <p:cNvPicPr>
            <a:picLocks noChangeAspect="1"/>
          </p:cNvPicPr>
          <p:nvPr/>
        </p:nvPicPr>
        <p:blipFill rotWithShape="1">
          <a:blip r:embed="rId2"/>
          <a:srcRect l="14887" t="20188" r="55795" b="8262"/>
          <a:stretch/>
        </p:blipFill>
        <p:spPr>
          <a:xfrm>
            <a:off x="5763489" y="111803"/>
            <a:ext cx="4835237" cy="6634392"/>
          </a:xfrm>
          <a:prstGeom prst="rect">
            <a:avLst/>
          </a:prstGeom>
          <a:ln>
            <a:solidFill>
              <a:srgbClr val="00B0F0"/>
            </a:solidFill>
          </a:ln>
        </p:spPr>
      </p:pic>
    </p:spTree>
    <p:extLst>
      <p:ext uri="{BB962C8B-B14F-4D97-AF65-F5344CB8AC3E}">
        <p14:creationId xmlns:p14="http://schemas.microsoft.com/office/powerpoint/2010/main" val="420266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449841" y="920675"/>
            <a:ext cx="6059321" cy="707886"/>
          </a:xfrm>
          <a:prstGeom prst="rect">
            <a:avLst/>
          </a:prstGeom>
        </p:spPr>
        <p:txBody>
          <a:bodyPr wrap="square">
            <a:spAutoFit/>
          </a:bodyPr>
          <a:lstStyle/>
          <a:p>
            <a:r>
              <a:rPr lang="en-US" sz="2000" dirty="0"/>
              <a:t>In </a:t>
            </a:r>
            <a:r>
              <a:rPr lang="en-US" sz="2000" dirty="0" err="1"/>
              <a:t>Transactiondetails</a:t>
            </a:r>
            <a:r>
              <a:rPr lang="en-US" sz="2000" dirty="0"/>
              <a:t> table, there are already 2 record. </a:t>
            </a:r>
          </a:p>
          <a:p>
            <a:r>
              <a:rPr lang="en-US" sz="2000" dirty="0"/>
              <a:t>Add more 1 record.</a:t>
            </a:r>
          </a:p>
        </p:txBody>
      </p:sp>
      <p:pic>
        <p:nvPicPr>
          <p:cNvPr id="4" name="Picture 3">
            <a:extLst>
              <a:ext uri="{FF2B5EF4-FFF2-40B4-BE49-F238E27FC236}">
                <a16:creationId xmlns:a16="http://schemas.microsoft.com/office/drawing/2014/main" id="{ACB2C6B2-89E9-4DAF-A579-5E8F6E8226D0}"/>
              </a:ext>
            </a:extLst>
          </p:cNvPr>
          <p:cNvPicPr>
            <a:picLocks noChangeAspect="1"/>
          </p:cNvPicPr>
          <p:nvPr/>
        </p:nvPicPr>
        <p:blipFill rotWithShape="1">
          <a:blip r:embed="rId2"/>
          <a:srcRect l="14659" t="39793" r="28977" b="31910"/>
          <a:stretch/>
        </p:blipFill>
        <p:spPr>
          <a:xfrm>
            <a:off x="1449841" y="2211530"/>
            <a:ext cx="10111428" cy="2854037"/>
          </a:xfrm>
          <a:prstGeom prst="rect">
            <a:avLst/>
          </a:prstGeom>
          <a:ln>
            <a:solidFill>
              <a:srgbClr val="00B0F0"/>
            </a:solidFill>
          </a:ln>
        </p:spPr>
      </p:pic>
    </p:spTree>
    <p:extLst>
      <p:ext uri="{BB962C8B-B14F-4D97-AF65-F5344CB8AC3E}">
        <p14:creationId xmlns:p14="http://schemas.microsoft.com/office/powerpoint/2010/main" val="379237214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1631216"/>
          </a:xfrm>
          <a:prstGeom prst="rect">
            <a:avLst/>
          </a:prstGeom>
        </p:spPr>
        <p:txBody>
          <a:bodyPr wrap="square">
            <a:spAutoFit/>
          </a:bodyPr>
          <a:lstStyle/>
          <a:p>
            <a:r>
              <a:rPr lang="en-US" sz="2000" b="1" dirty="0"/>
              <a:t>Que-- Write query to get the </a:t>
            </a:r>
            <a:r>
              <a:rPr lang="en-US" sz="2000" b="1" dirty="0">
                <a:highlight>
                  <a:srgbClr val="00FF00"/>
                </a:highlight>
              </a:rPr>
              <a:t>Account details of peoples</a:t>
            </a:r>
            <a:r>
              <a:rPr lang="en-US" sz="2000" b="1" dirty="0"/>
              <a:t> who did </a:t>
            </a:r>
            <a:r>
              <a:rPr lang="en-US" sz="2000" b="1" dirty="0">
                <a:highlight>
                  <a:srgbClr val="FFFF00"/>
                </a:highlight>
              </a:rPr>
              <a:t>transactions</a:t>
            </a:r>
          </a:p>
          <a:p>
            <a:endParaRPr lang="en-US" sz="2000" dirty="0"/>
          </a:p>
          <a:p>
            <a:endParaRPr lang="en-US" sz="2000" dirty="0"/>
          </a:p>
          <a:p>
            <a:r>
              <a:rPr lang="en-US" sz="2000" b="1" dirty="0"/>
              <a:t>STEP 1</a:t>
            </a:r>
            <a:r>
              <a:rPr lang="en-US" sz="2000" dirty="0"/>
              <a:t>– finding </a:t>
            </a:r>
            <a:r>
              <a:rPr lang="en-US" sz="2000" dirty="0" err="1"/>
              <a:t>AccountID</a:t>
            </a:r>
            <a:r>
              <a:rPr lang="en-US" sz="2000" dirty="0"/>
              <a:t> of peoples who did transaction</a:t>
            </a:r>
          </a:p>
          <a:p>
            <a:endParaRPr lang="en-US" sz="2000" dirty="0"/>
          </a:p>
        </p:txBody>
      </p:sp>
      <p:pic>
        <p:nvPicPr>
          <p:cNvPr id="4" name="Picture 3">
            <a:extLst>
              <a:ext uri="{FF2B5EF4-FFF2-40B4-BE49-F238E27FC236}">
                <a16:creationId xmlns:a16="http://schemas.microsoft.com/office/drawing/2014/main" id="{B96BA59E-0679-402F-AB4E-07934A27DF97}"/>
              </a:ext>
            </a:extLst>
          </p:cNvPr>
          <p:cNvPicPr>
            <a:picLocks noChangeAspect="1"/>
          </p:cNvPicPr>
          <p:nvPr/>
        </p:nvPicPr>
        <p:blipFill rotWithShape="1">
          <a:blip r:embed="rId2"/>
          <a:srcRect l="14659" t="43229" r="44546" b="35346"/>
          <a:stretch/>
        </p:blipFill>
        <p:spPr>
          <a:xfrm>
            <a:off x="1738745" y="2352003"/>
            <a:ext cx="8714509" cy="2573092"/>
          </a:xfrm>
          <a:prstGeom prst="rect">
            <a:avLst/>
          </a:prstGeom>
          <a:ln>
            <a:solidFill>
              <a:srgbClr val="00B0F0"/>
            </a:solidFill>
          </a:ln>
        </p:spPr>
      </p:pic>
    </p:spTree>
    <p:extLst>
      <p:ext uri="{BB962C8B-B14F-4D97-AF65-F5344CB8AC3E}">
        <p14:creationId xmlns:p14="http://schemas.microsoft.com/office/powerpoint/2010/main" val="25012300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8CE48D8B-4BEE-48AF-AD5E-E51CD578449B}"/>
              </a:ext>
            </a:extLst>
          </p:cNvPr>
          <p:cNvSpPr/>
          <p:nvPr/>
        </p:nvSpPr>
        <p:spPr>
          <a:xfrm rot="16200000">
            <a:off x="-3019425" y="3019425"/>
            <a:ext cx="6858000" cy="8191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6" name="Straight Connector 25">
            <a:extLst>
              <a:ext uri="{FF2B5EF4-FFF2-40B4-BE49-F238E27FC236}">
                <a16:creationId xmlns:a16="http://schemas.microsoft.com/office/drawing/2014/main" id="{7C28208C-ED30-49D8-BDB3-8E7E2E2F162C}"/>
              </a:ext>
            </a:extLst>
          </p:cNvPr>
          <p:cNvCxnSpPr>
            <a:cxnSpLocks/>
            <a:stCxn id="25" idx="3"/>
          </p:cNvCxnSpPr>
          <p:nvPr/>
        </p:nvCxnSpPr>
        <p:spPr>
          <a:xfrm>
            <a:off x="409575" y="0"/>
            <a:ext cx="0" cy="342899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7113E99-474C-48F2-91F4-BD406CA3B360}"/>
              </a:ext>
            </a:extLst>
          </p:cNvPr>
          <p:cNvSpPr/>
          <p:nvPr/>
        </p:nvSpPr>
        <p:spPr>
          <a:xfrm>
            <a:off x="342900" y="3428999"/>
            <a:ext cx="133350" cy="209550"/>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Rectangle 1">
            <a:extLst>
              <a:ext uri="{FF2B5EF4-FFF2-40B4-BE49-F238E27FC236}">
                <a16:creationId xmlns:a16="http://schemas.microsoft.com/office/drawing/2014/main" id="{2C33324E-3C35-46C5-8BBE-1F97EDB871F4}"/>
              </a:ext>
            </a:extLst>
          </p:cNvPr>
          <p:cNvSpPr/>
          <p:nvPr/>
        </p:nvSpPr>
        <p:spPr>
          <a:xfrm>
            <a:off x="1172503" y="606498"/>
            <a:ext cx="10151299" cy="707886"/>
          </a:xfrm>
          <a:prstGeom prst="rect">
            <a:avLst/>
          </a:prstGeom>
        </p:spPr>
        <p:txBody>
          <a:bodyPr wrap="square">
            <a:spAutoFit/>
          </a:bodyPr>
          <a:lstStyle/>
          <a:p>
            <a:r>
              <a:rPr lang="en-US" sz="2000" b="1" dirty="0"/>
              <a:t>STEP 2 </a:t>
            </a:r>
            <a:r>
              <a:rPr lang="en-US" sz="2000" dirty="0"/>
              <a:t>– getting details of STEP1 peoples</a:t>
            </a:r>
          </a:p>
          <a:p>
            <a:endParaRPr lang="en-US" sz="2000" dirty="0"/>
          </a:p>
        </p:txBody>
      </p:sp>
      <p:pic>
        <p:nvPicPr>
          <p:cNvPr id="3" name="Picture 2">
            <a:extLst>
              <a:ext uri="{FF2B5EF4-FFF2-40B4-BE49-F238E27FC236}">
                <a16:creationId xmlns:a16="http://schemas.microsoft.com/office/drawing/2014/main" id="{3C0120BE-2C94-4A17-B97B-A03D2485BC01}"/>
              </a:ext>
            </a:extLst>
          </p:cNvPr>
          <p:cNvPicPr>
            <a:picLocks noChangeAspect="1"/>
          </p:cNvPicPr>
          <p:nvPr/>
        </p:nvPicPr>
        <p:blipFill rotWithShape="1">
          <a:blip r:embed="rId2"/>
          <a:srcRect l="14773" t="43229" r="42159" b="32719"/>
          <a:stretch/>
        </p:blipFill>
        <p:spPr>
          <a:xfrm>
            <a:off x="1558636" y="1622161"/>
            <a:ext cx="9074728" cy="2849325"/>
          </a:xfrm>
          <a:prstGeom prst="rect">
            <a:avLst/>
          </a:prstGeom>
          <a:ln>
            <a:solidFill>
              <a:srgbClr val="00B0F0"/>
            </a:solidFill>
          </a:ln>
        </p:spPr>
      </p:pic>
      <p:sp>
        <p:nvSpPr>
          <p:cNvPr id="4" name="TextBox 3">
            <a:extLst>
              <a:ext uri="{FF2B5EF4-FFF2-40B4-BE49-F238E27FC236}">
                <a16:creationId xmlns:a16="http://schemas.microsoft.com/office/drawing/2014/main" id="{A7A70193-FAF8-4C00-96F2-0D371433CB83}"/>
              </a:ext>
            </a:extLst>
          </p:cNvPr>
          <p:cNvSpPr txBox="1"/>
          <p:nvPr/>
        </p:nvSpPr>
        <p:spPr>
          <a:xfrm>
            <a:off x="1558636" y="5181600"/>
            <a:ext cx="9206346" cy="646331"/>
          </a:xfrm>
          <a:prstGeom prst="rect">
            <a:avLst/>
          </a:prstGeom>
          <a:noFill/>
          <a:ln>
            <a:solidFill>
              <a:schemeClr val="tx1"/>
            </a:solidFill>
          </a:ln>
        </p:spPr>
        <p:txBody>
          <a:bodyPr wrap="square" rtlCol="0">
            <a:spAutoFit/>
          </a:bodyPr>
          <a:lstStyle/>
          <a:p>
            <a:r>
              <a:rPr lang="en-US" dirty="0"/>
              <a:t>Here, if you have like 1CR records it is not possible to give all those </a:t>
            </a:r>
            <a:r>
              <a:rPr lang="en-US" dirty="0" err="1"/>
              <a:t>AccountID</a:t>
            </a:r>
            <a:r>
              <a:rPr lang="en-US" dirty="0"/>
              <a:t> in query like (1,7).</a:t>
            </a:r>
          </a:p>
          <a:p>
            <a:r>
              <a:rPr lang="en-US" dirty="0"/>
              <a:t>So for this subquery concept is used to dynamically calculate </a:t>
            </a:r>
            <a:r>
              <a:rPr lang="en-US" dirty="0" err="1"/>
              <a:t>AccountID</a:t>
            </a:r>
            <a:r>
              <a:rPr lang="en-US" dirty="0"/>
              <a:t> (check STEP 3)</a:t>
            </a:r>
            <a:endParaRPr lang="en-IN" dirty="0"/>
          </a:p>
        </p:txBody>
      </p:sp>
    </p:spTree>
    <p:extLst>
      <p:ext uri="{BB962C8B-B14F-4D97-AF65-F5344CB8AC3E}">
        <p14:creationId xmlns:p14="http://schemas.microsoft.com/office/powerpoint/2010/main" val="4018459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QL 1 - Copy" id="{32B4FDDD-C0EC-4F74-A9F7-D88133861A29}" vid="{617CC9F2-C2EC-4E28-9838-A6916D0E89BA}"/>
    </a:ext>
  </a:extLst>
</a:theme>
</file>

<file path=docProps/app.xml><?xml version="1.0" encoding="utf-8"?>
<Properties xmlns="http://schemas.openxmlformats.org/officeDocument/2006/extended-properties" xmlns:vt="http://schemas.openxmlformats.org/officeDocument/2006/docPropsVTypes">
  <Template>SQL 1 - Copy</Template>
  <TotalTime>463</TotalTime>
  <Words>6686</Words>
  <Application>Microsoft Office PowerPoint</Application>
  <PresentationFormat>Widescreen</PresentationFormat>
  <Paragraphs>966</Paragraphs>
  <Slides>203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203</vt:i4>
      </vt:variant>
    </vt:vector>
  </HeadingPairs>
  <TitlesOfParts>
    <vt:vector size="211" baseType="lpstr">
      <vt:lpstr>Arial</vt:lpstr>
      <vt:lpstr>Arial Black</vt:lpstr>
      <vt:lpstr>Arial Rounded MT Bold</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Dandekar</dc:creator>
  <cp:lastModifiedBy>Dandekar</cp:lastModifiedBy>
  <cp:revision>45</cp:revision>
  <dcterms:created xsi:type="dcterms:W3CDTF">2024-07-05T02:56:52Z</dcterms:created>
  <dcterms:modified xsi:type="dcterms:W3CDTF">2024-08-25T04:29:01Z</dcterms:modified>
</cp:coreProperties>
</file>